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9" r:id="rId4"/>
    <p:sldId id="260" r:id="rId5"/>
    <p:sldId id="261" r:id="rId6"/>
    <p:sldId id="264" r:id="rId7"/>
    <p:sldId id="265" r:id="rId8"/>
    <p:sldId id="266" r:id="rId9"/>
    <p:sldId id="287" r:id="rId10"/>
    <p:sldId id="275" r:id="rId11"/>
    <p:sldId id="292" r:id="rId12"/>
    <p:sldId id="285" r:id="rId13"/>
    <p:sldId id="289" r:id="rId14"/>
    <p:sldId id="290" r:id="rId15"/>
    <p:sldId id="293" r:id="rId16"/>
    <p:sldId id="294" r:id="rId17"/>
    <p:sldId id="295" r:id="rId18"/>
    <p:sldId id="296" r:id="rId19"/>
    <p:sldId id="297" r:id="rId20"/>
    <p:sldId id="298" r:id="rId21"/>
    <p:sldId id="299" r:id="rId22"/>
    <p:sldId id="300" r:id="rId23"/>
    <p:sldId id="271" r:id="rId24"/>
    <p:sldId id="301" r:id="rId25"/>
    <p:sldId id="302" r:id="rId26"/>
    <p:sldId id="303" r:id="rId27"/>
    <p:sldId id="272" r:id="rId28"/>
    <p:sldId id="304" r:id="rId29"/>
    <p:sldId id="286" r:id="rId30"/>
    <p:sldId id="276" r:id="rId31"/>
    <p:sldId id="278" r:id="rId32"/>
    <p:sldId id="306" r:id="rId33"/>
    <p:sldId id="307" r:id="rId34"/>
    <p:sldId id="282" r:id="rId35"/>
    <p:sldId id="284" r:id="rId36"/>
  </p:sldIdLst>
  <p:sldSz cx="18288000" cy="10287000"/>
  <p:notesSz cx="6858000" cy="9144000"/>
  <p:embeddedFontLst>
    <p:embeddedFont>
      <p:font typeface="Aileron Regular" panose="020B0604020202020204" charset="0"/>
      <p:regular r:id="rId37"/>
    </p:embeddedFont>
    <p:embeddedFont>
      <p:font typeface="Aileron Regular Bold" panose="020B0604020202020204" charset="0"/>
      <p:regular r:id="rId38"/>
    </p:embeddedFont>
    <p:embeddedFont>
      <p:font typeface="Calibri" panose="020F0502020204030204" pitchFamily="34" charset="0"/>
      <p:regular r:id="rId39"/>
      <p:bold r:id="rId40"/>
      <p:italic r:id="rId41"/>
      <p:boldItalic r:id="rId42"/>
    </p:embeddedFont>
    <p:embeddedFont>
      <p:font typeface="Glacial Indifference" panose="020B0604020202020204" charset="0"/>
      <p:regular r:id="rId43"/>
    </p:embeddedFont>
    <p:embeddedFont>
      <p:font typeface="Glacial Indifference Bold" panose="020B0604020202020204" charset="0"/>
      <p:regular r:id="rId44"/>
    </p:embeddedFont>
    <p:embeddedFont>
      <p:font typeface="Hind Guntur Bold" panose="020B0604020202020204" charset="0"/>
      <p:regular r:id="rId45"/>
    </p:embeddedFont>
    <p:embeddedFont>
      <p:font typeface="Hind Guntur Light" panose="02000000000000000000" pitchFamily="2" charset="0"/>
      <p:regular r:id="rId46"/>
    </p:embeddedFont>
    <p:embeddedFont>
      <p:font typeface="Hind Guntur Medium" panose="02000000000000000000" pitchFamily="2" charset="0"/>
      <p:regular r:id="rId47"/>
    </p:embeddedFont>
    <p:embeddedFont>
      <p:font typeface="Now" panose="020B0604020202020204" charset="0"/>
      <p:regular r:id="rId48"/>
    </p:embeddedFont>
    <p:embeddedFont>
      <p:font typeface="Now Bold" panose="020B0604020202020204" charset="0"/>
      <p:regular r:id="rId49"/>
    </p:embeddedFont>
    <p:embeddedFont>
      <p:font typeface="Open Sauce Light" panose="020B0604020202020204" charset="0"/>
      <p:regular r:id="rId50"/>
    </p:embeddedFont>
    <p:embeddedFont>
      <p:font typeface="Open Sauce Light Bold" panose="020B0604020202020204" charset="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4" d="100"/>
          <a:sy n="44" d="100"/>
        </p:scale>
        <p:origin x="876"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0.jpeg"/><Relationship Id="rId4" Type="http://schemas.openxmlformats.org/officeDocument/2006/relationships/image" Target="../media/image29.jpe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040931" y="6885978"/>
            <a:ext cx="7010019" cy="1153122"/>
            <a:chOff x="0" y="0"/>
            <a:chExt cx="9151091" cy="894335"/>
          </a:xfrm>
        </p:grpSpPr>
        <p:grpSp>
          <p:nvGrpSpPr>
            <p:cNvPr id="3" name="Group 3"/>
            <p:cNvGrpSpPr/>
            <p:nvPr/>
          </p:nvGrpSpPr>
          <p:grpSpPr>
            <a:xfrm rot="5400000">
              <a:off x="97682" y="-97682"/>
              <a:ext cx="894335" cy="1089699"/>
              <a:chOff x="0" y="0"/>
              <a:chExt cx="2354580" cy="2868930"/>
            </a:xfrm>
          </p:grpSpPr>
          <p:sp>
            <p:nvSpPr>
              <p:cNvPr id="4" name="Freeform 4"/>
              <p:cNvSpPr/>
              <p:nvPr/>
            </p:nvSpPr>
            <p:spPr>
              <a:xfrm>
                <a:off x="0" y="0"/>
                <a:ext cx="2353310" cy="2868930"/>
              </a:xfrm>
              <a:custGeom>
                <a:avLst/>
                <a:gdLst/>
                <a:ahLst/>
                <a:cxnLst/>
                <a:rect l="l" t="t" r="r" b="b"/>
                <a:pathLst>
                  <a:path w="2353310" h="286893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000000"/>
              </a:solidFill>
            </p:spPr>
          </p:sp>
        </p:grpSp>
        <p:grpSp>
          <p:nvGrpSpPr>
            <p:cNvPr id="5" name="Group 5"/>
            <p:cNvGrpSpPr/>
            <p:nvPr/>
          </p:nvGrpSpPr>
          <p:grpSpPr>
            <a:xfrm rot="-5400000">
              <a:off x="8159074" y="-97682"/>
              <a:ext cx="894335" cy="1089699"/>
              <a:chOff x="0" y="0"/>
              <a:chExt cx="2354580" cy="2868930"/>
            </a:xfrm>
          </p:grpSpPr>
          <p:sp>
            <p:nvSpPr>
              <p:cNvPr id="6" name="Freeform 6"/>
              <p:cNvSpPr/>
              <p:nvPr/>
            </p:nvSpPr>
            <p:spPr>
              <a:xfrm>
                <a:off x="0" y="0"/>
                <a:ext cx="2353310" cy="2868930"/>
              </a:xfrm>
              <a:custGeom>
                <a:avLst/>
                <a:gdLst/>
                <a:ahLst/>
                <a:cxnLst/>
                <a:rect l="l" t="t" r="r" b="b"/>
                <a:pathLst>
                  <a:path w="2353310" h="286893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000000"/>
              </a:solidFill>
            </p:spPr>
          </p:sp>
        </p:grpSp>
        <p:grpSp>
          <p:nvGrpSpPr>
            <p:cNvPr id="7" name="Group 7"/>
            <p:cNvGrpSpPr/>
            <p:nvPr/>
          </p:nvGrpSpPr>
          <p:grpSpPr>
            <a:xfrm>
              <a:off x="698002" y="0"/>
              <a:ext cx="7769010" cy="894335"/>
              <a:chOff x="0" y="0"/>
              <a:chExt cx="1797897" cy="206966"/>
            </a:xfrm>
          </p:grpSpPr>
          <p:sp>
            <p:nvSpPr>
              <p:cNvPr id="8" name="Freeform 8"/>
              <p:cNvSpPr/>
              <p:nvPr/>
            </p:nvSpPr>
            <p:spPr>
              <a:xfrm>
                <a:off x="0" y="0"/>
                <a:ext cx="1797897" cy="206966"/>
              </a:xfrm>
              <a:custGeom>
                <a:avLst/>
                <a:gdLst/>
                <a:ahLst/>
                <a:cxnLst/>
                <a:rect l="l" t="t" r="r" b="b"/>
                <a:pathLst>
                  <a:path w="1797897" h="206966">
                    <a:moveTo>
                      <a:pt x="0" y="0"/>
                    </a:moveTo>
                    <a:lnTo>
                      <a:pt x="1797897" y="0"/>
                    </a:lnTo>
                    <a:lnTo>
                      <a:pt x="1797897" y="206966"/>
                    </a:lnTo>
                    <a:lnTo>
                      <a:pt x="0" y="206966"/>
                    </a:lnTo>
                    <a:close/>
                  </a:path>
                </a:pathLst>
              </a:custGeom>
              <a:solidFill>
                <a:srgbClr val="000000"/>
              </a:solidFill>
            </p:spPr>
          </p:sp>
        </p:grpSp>
      </p:grpSp>
      <p:sp>
        <p:nvSpPr>
          <p:cNvPr id="9" name="TextBox 9"/>
          <p:cNvSpPr txBox="1"/>
          <p:nvPr/>
        </p:nvSpPr>
        <p:spPr>
          <a:xfrm>
            <a:off x="818918" y="1764137"/>
            <a:ext cx="9386862" cy="3812647"/>
          </a:xfrm>
          <a:prstGeom prst="rect">
            <a:avLst/>
          </a:prstGeom>
        </p:spPr>
        <p:txBody>
          <a:bodyPr lIns="0" tIns="0" rIns="0" bIns="0" rtlCol="0" anchor="t">
            <a:spAutoFit/>
          </a:bodyPr>
          <a:lstStyle/>
          <a:p>
            <a:pPr>
              <a:lnSpc>
                <a:spcPts val="9900"/>
              </a:lnSpc>
            </a:pPr>
            <a:r>
              <a:rPr lang="en-US" sz="9600" dirty="0"/>
              <a:t>HEART DISEASE PREDICTION USING ML</a:t>
            </a:r>
            <a:endParaRPr lang="en-US" sz="9000" dirty="0">
              <a:solidFill>
                <a:srgbClr val="000000"/>
              </a:solidFill>
              <a:latin typeface="Glacial Indifference"/>
            </a:endParaRPr>
          </a:p>
        </p:txBody>
      </p:sp>
      <p:pic>
        <p:nvPicPr>
          <p:cNvPr id="10" name="Picture 10"/>
          <p:cNvPicPr>
            <a:picLocks noChangeAspect="1"/>
          </p:cNvPicPr>
          <p:nvPr/>
        </p:nvPicPr>
        <p:blipFill>
          <a:blip r:embed="rId2"/>
          <a:srcRect/>
          <a:stretch>
            <a:fillRect/>
          </a:stretch>
        </p:blipFill>
        <p:spPr>
          <a:xfrm>
            <a:off x="9497617" y="1261656"/>
            <a:ext cx="6761467" cy="7763688"/>
          </a:xfrm>
          <a:prstGeom prst="rect">
            <a:avLst/>
          </a:prstGeom>
        </p:spPr>
      </p:pic>
      <p:grpSp>
        <p:nvGrpSpPr>
          <p:cNvPr id="11" name="Group 11"/>
          <p:cNvGrpSpPr/>
          <p:nvPr/>
        </p:nvGrpSpPr>
        <p:grpSpPr>
          <a:xfrm>
            <a:off x="17499545" y="535253"/>
            <a:ext cx="493447" cy="493447"/>
            <a:chOff x="0" y="0"/>
            <a:chExt cx="657929" cy="657929"/>
          </a:xfrm>
        </p:grpSpPr>
        <p:grpSp>
          <p:nvGrpSpPr>
            <p:cNvPr id="12" name="Group 12"/>
            <p:cNvGrpSpPr>
              <a:grpSpLocks noChangeAspect="1"/>
            </p:cNvGrpSpPr>
            <p:nvPr/>
          </p:nvGrpSpPr>
          <p:grpSpPr>
            <a:xfrm>
              <a:off x="0" y="0"/>
              <a:ext cx="657929" cy="657929"/>
              <a:chOff x="0" y="0"/>
              <a:chExt cx="6355080" cy="6355080"/>
            </a:xfrm>
          </p:grpSpPr>
          <p:sp>
            <p:nvSpPr>
              <p:cNvPr id="13" name="Freeform 13"/>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p:spPr>
          </p:sp>
        </p:grpSp>
        <p:pic>
          <p:nvPicPr>
            <p:cNvPr id="14" name="Picture 14"/>
            <p:cNvPicPr>
              <a:picLocks noChangeAspect="1"/>
            </p:cNvPicPr>
            <p:nvPr/>
          </p:nvPicPr>
          <p:blipFill>
            <a:blip r:embed="rId3"/>
            <a:srcRect/>
            <a:stretch>
              <a:fillRect/>
            </a:stretch>
          </p:blipFill>
          <p:spPr>
            <a:xfrm rot="5400000">
              <a:off x="109655" y="109655"/>
              <a:ext cx="438619" cy="438619"/>
            </a:xfrm>
            <a:prstGeom prst="rect">
              <a:avLst/>
            </a:prstGeom>
          </p:spPr>
        </p:pic>
      </p:grpSp>
      <p:grpSp>
        <p:nvGrpSpPr>
          <p:cNvPr id="15" name="Group 15"/>
          <p:cNvGrpSpPr/>
          <p:nvPr/>
        </p:nvGrpSpPr>
        <p:grpSpPr>
          <a:xfrm>
            <a:off x="17144897" y="4848912"/>
            <a:ext cx="749555" cy="294588"/>
            <a:chOff x="0" y="0"/>
            <a:chExt cx="999406" cy="392784"/>
          </a:xfrm>
        </p:grpSpPr>
        <p:sp>
          <p:nvSpPr>
            <p:cNvPr id="16" name="TextBox 16"/>
            <p:cNvSpPr txBox="1"/>
            <p:nvPr/>
          </p:nvSpPr>
          <p:spPr>
            <a:xfrm>
              <a:off x="394147" y="-19050"/>
              <a:ext cx="605260" cy="411834"/>
            </a:xfrm>
            <a:prstGeom prst="rect">
              <a:avLst/>
            </a:prstGeom>
          </p:spPr>
          <p:txBody>
            <a:bodyPr lIns="0" tIns="0" rIns="0" bIns="0" rtlCol="0" anchor="t">
              <a:spAutoFit/>
            </a:bodyPr>
            <a:lstStyle/>
            <a:p>
              <a:pPr algn="r">
                <a:lnSpc>
                  <a:spcPts val="2400"/>
                </a:lnSpc>
              </a:pPr>
              <a:r>
                <a:rPr lang="en-US" sz="2000" spc="200">
                  <a:solidFill>
                    <a:srgbClr val="000000"/>
                  </a:solidFill>
                  <a:latin typeface="Glacial Indifference Bold"/>
                </a:rPr>
                <a:t>01</a:t>
              </a:r>
            </a:p>
          </p:txBody>
        </p:sp>
        <p:sp>
          <p:nvSpPr>
            <p:cNvPr id="17" name="AutoShape 17"/>
            <p:cNvSpPr/>
            <p:nvPr/>
          </p:nvSpPr>
          <p:spPr>
            <a:xfrm rot="-5400000">
              <a:off x="194137" y="-16317"/>
              <a:ext cx="43972" cy="432247"/>
            </a:xfrm>
            <a:prstGeom prst="rect">
              <a:avLst/>
            </a:prstGeom>
            <a:solidFill>
              <a:srgbClr val="000000"/>
            </a:solidFill>
          </p:spPr>
        </p:sp>
      </p:grpSp>
      <p:pic>
        <p:nvPicPr>
          <p:cNvPr id="18" name="Picture 18"/>
          <p:cNvPicPr>
            <a:picLocks noChangeAspect="1"/>
          </p:cNvPicPr>
          <p:nvPr/>
        </p:nvPicPr>
        <p:blipFill>
          <a:blip r:embed="rId4"/>
          <a:srcRect/>
          <a:stretch>
            <a:fillRect/>
          </a:stretch>
        </p:blipFill>
        <p:spPr>
          <a:xfrm>
            <a:off x="17499545" y="9552243"/>
            <a:ext cx="394907" cy="262793"/>
          </a:xfrm>
          <a:prstGeom prst="rect">
            <a:avLst/>
          </a:prstGeom>
        </p:spPr>
      </p:pic>
      <p:sp>
        <p:nvSpPr>
          <p:cNvPr id="19" name="TextBox 19"/>
          <p:cNvSpPr txBox="1"/>
          <p:nvPr/>
        </p:nvSpPr>
        <p:spPr>
          <a:xfrm>
            <a:off x="1040931" y="7079078"/>
            <a:ext cx="6862948" cy="766300"/>
          </a:xfrm>
          <a:prstGeom prst="rect">
            <a:avLst/>
          </a:prstGeom>
        </p:spPr>
        <p:txBody>
          <a:bodyPr wrap="square" lIns="0" tIns="0" rIns="0" bIns="0" rtlCol="0" anchor="t">
            <a:spAutoFit/>
          </a:bodyPr>
          <a:lstStyle/>
          <a:p>
            <a:pPr algn="ctr">
              <a:lnSpc>
                <a:spcPts val="3112"/>
              </a:lnSpc>
            </a:pPr>
            <a:r>
              <a:rPr lang="en-US" sz="2394" spc="95" dirty="0">
                <a:solidFill>
                  <a:srgbClr val="FFFFFF"/>
                </a:solidFill>
                <a:latin typeface="Open Sauce Light"/>
              </a:rPr>
              <a:t>22MCA0137- KANISHK SHARMA</a:t>
            </a:r>
          </a:p>
          <a:p>
            <a:pPr algn="ctr">
              <a:lnSpc>
                <a:spcPts val="3112"/>
              </a:lnSpc>
            </a:pPr>
            <a:r>
              <a:rPr lang="en-US" sz="2394" spc="95" dirty="0">
                <a:solidFill>
                  <a:srgbClr val="FFFFFF"/>
                </a:solidFill>
                <a:latin typeface="Open Sauce Light"/>
              </a:rPr>
              <a:t>22MCA0174 - UDDASHAY KUMAR GUPTA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1402344" y="727612"/>
            <a:ext cx="15976580" cy="7332673"/>
            <a:chOff x="0" y="-109740"/>
            <a:chExt cx="19106557" cy="6436292"/>
          </a:xfrm>
        </p:grpSpPr>
        <p:grpSp>
          <p:nvGrpSpPr>
            <p:cNvPr id="3" name="Group 3"/>
            <p:cNvGrpSpPr/>
            <p:nvPr/>
          </p:nvGrpSpPr>
          <p:grpSpPr>
            <a:xfrm>
              <a:off x="0" y="0"/>
              <a:ext cx="19106557" cy="6326552"/>
              <a:chOff x="0" y="0"/>
              <a:chExt cx="64966666" cy="21511726"/>
            </a:xfrm>
          </p:grpSpPr>
          <p:sp>
            <p:nvSpPr>
              <p:cNvPr id="4" name="Freeform 4"/>
              <p:cNvSpPr/>
              <p:nvPr/>
            </p:nvSpPr>
            <p:spPr>
              <a:xfrm>
                <a:off x="0" y="0"/>
                <a:ext cx="64966664" cy="21511726"/>
              </a:xfrm>
              <a:custGeom>
                <a:avLst/>
                <a:gdLst/>
                <a:ahLst/>
                <a:cxnLst/>
                <a:rect l="l" t="t" r="r" b="b"/>
                <a:pathLst>
                  <a:path w="64966664" h="21511726">
                    <a:moveTo>
                      <a:pt x="0" y="0"/>
                    </a:moveTo>
                    <a:lnTo>
                      <a:pt x="0" y="21511726"/>
                    </a:lnTo>
                    <a:lnTo>
                      <a:pt x="64966664" y="21511726"/>
                    </a:lnTo>
                    <a:lnTo>
                      <a:pt x="64966664" y="0"/>
                    </a:lnTo>
                    <a:lnTo>
                      <a:pt x="0" y="0"/>
                    </a:lnTo>
                    <a:close/>
                    <a:moveTo>
                      <a:pt x="64905706" y="21450765"/>
                    </a:moveTo>
                    <a:lnTo>
                      <a:pt x="59690" y="21450765"/>
                    </a:lnTo>
                    <a:lnTo>
                      <a:pt x="59690" y="59690"/>
                    </a:lnTo>
                    <a:lnTo>
                      <a:pt x="64905706" y="59690"/>
                    </a:lnTo>
                    <a:lnTo>
                      <a:pt x="64905706" y="21450765"/>
                    </a:lnTo>
                    <a:close/>
                  </a:path>
                </a:pathLst>
              </a:custGeom>
              <a:solidFill>
                <a:srgbClr val="FFFFFF"/>
              </a:solidFill>
            </p:spPr>
          </p:sp>
        </p:grpSp>
        <p:sp>
          <p:nvSpPr>
            <p:cNvPr id="5" name="TextBox 5"/>
            <p:cNvSpPr txBox="1"/>
            <p:nvPr/>
          </p:nvSpPr>
          <p:spPr>
            <a:xfrm>
              <a:off x="6447113" y="-109740"/>
              <a:ext cx="9021710" cy="2631690"/>
            </a:xfrm>
            <a:prstGeom prst="rect">
              <a:avLst/>
            </a:prstGeom>
          </p:spPr>
          <p:txBody>
            <a:bodyPr wrap="square" lIns="0" tIns="0" rIns="0" bIns="0" rtlCol="0" anchor="t">
              <a:spAutoFit/>
            </a:bodyPr>
            <a:lstStyle/>
            <a:p>
              <a:r>
                <a:rPr lang="en-US" sz="8800" spc="-102" dirty="0">
                  <a:solidFill>
                    <a:srgbClr val="FFFFFF"/>
                  </a:solidFill>
                  <a:latin typeface="Aileron Regular Bold"/>
                </a:rPr>
                <a:t>Proposed Work</a:t>
              </a:r>
            </a:p>
          </p:txBody>
        </p:sp>
      </p:grpSp>
      <p:pic>
        <p:nvPicPr>
          <p:cNvPr id="6" name="Picture 6"/>
          <p:cNvPicPr>
            <a:picLocks noChangeAspect="1"/>
          </p:cNvPicPr>
          <p:nvPr/>
        </p:nvPicPr>
        <p:blipFill>
          <a:blip r:embed="rId2"/>
          <a:srcRect/>
          <a:stretch>
            <a:fillRect/>
          </a:stretch>
        </p:blipFill>
        <p:spPr>
          <a:xfrm>
            <a:off x="-2454789" y="263013"/>
            <a:ext cx="6310062" cy="7252944"/>
          </a:xfrm>
          <a:prstGeom prst="rect">
            <a:avLst/>
          </a:prstGeom>
        </p:spPr>
      </p:pic>
      <p:pic>
        <p:nvPicPr>
          <p:cNvPr id="7" name="Picture 7"/>
          <p:cNvPicPr>
            <a:picLocks noChangeAspect="1"/>
          </p:cNvPicPr>
          <p:nvPr/>
        </p:nvPicPr>
        <p:blipFill>
          <a:blip r:embed="rId3"/>
          <a:srcRect/>
          <a:stretch>
            <a:fillRect/>
          </a:stretch>
        </p:blipFill>
        <p:spPr>
          <a:xfrm>
            <a:off x="14102312" y="-585383"/>
            <a:ext cx="2607602" cy="2604342"/>
          </a:xfrm>
          <a:prstGeom prst="rect">
            <a:avLst/>
          </a:prstGeom>
        </p:spPr>
      </p:pic>
      <p:pic>
        <p:nvPicPr>
          <p:cNvPr id="8" name="Picture 8"/>
          <p:cNvPicPr>
            <a:picLocks noChangeAspect="1"/>
          </p:cNvPicPr>
          <p:nvPr/>
        </p:nvPicPr>
        <p:blipFill>
          <a:blip r:embed="rId4"/>
          <a:srcRect/>
          <a:stretch>
            <a:fillRect/>
          </a:stretch>
        </p:blipFill>
        <p:spPr>
          <a:xfrm>
            <a:off x="11115971" y="7760102"/>
            <a:ext cx="1791567" cy="1498198"/>
          </a:xfrm>
          <a:prstGeom prst="rect">
            <a:avLst/>
          </a:prstGeom>
        </p:spPr>
      </p:pic>
      <p:grpSp>
        <p:nvGrpSpPr>
          <p:cNvPr id="9" name="Group 9"/>
          <p:cNvGrpSpPr/>
          <p:nvPr/>
        </p:nvGrpSpPr>
        <p:grpSpPr>
          <a:xfrm>
            <a:off x="14994591" y="8028072"/>
            <a:ext cx="2543807" cy="1675228"/>
            <a:chOff x="0" y="0"/>
            <a:chExt cx="3391743" cy="2233637"/>
          </a:xfrm>
        </p:grpSpPr>
        <p:pic>
          <p:nvPicPr>
            <p:cNvPr id="10" name="Picture 10"/>
            <p:cNvPicPr>
              <a:picLocks noChangeAspect="1"/>
            </p:cNvPicPr>
            <p:nvPr/>
          </p:nvPicPr>
          <p:blipFill>
            <a:blip r:embed="rId5"/>
            <a:srcRect l="73053"/>
            <a:stretch>
              <a:fillRect/>
            </a:stretch>
          </p:blipFill>
          <p:spPr>
            <a:xfrm>
              <a:off x="177800" y="0"/>
              <a:ext cx="3213943" cy="2233637"/>
            </a:xfrm>
            <a:prstGeom prst="rect">
              <a:avLst/>
            </a:prstGeom>
          </p:spPr>
        </p:pic>
        <p:grpSp>
          <p:nvGrpSpPr>
            <p:cNvPr id="11" name="Group 11"/>
            <p:cNvGrpSpPr/>
            <p:nvPr/>
          </p:nvGrpSpPr>
          <p:grpSpPr>
            <a:xfrm>
              <a:off x="0" y="939019"/>
              <a:ext cx="355600" cy="355600"/>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sp>
        <p:nvSpPr>
          <p:cNvPr id="13" name="TextBox 13"/>
          <p:cNvSpPr txBox="1"/>
          <p:nvPr/>
        </p:nvSpPr>
        <p:spPr>
          <a:xfrm rot="-5400000">
            <a:off x="13758174" y="4601955"/>
            <a:ext cx="6511044" cy="340863"/>
          </a:xfrm>
          <a:prstGeom prst="rect">
            <a:avLst/>
          </a:prstGeom>
        </p:spPr>
        <p:txBody>
          <a:bodyPr wrap="square" lIns="0" tIns="0" rIns="0" bIns="0" rtlCol="0" anchor="t">
            <a:spAutoFit/>
          </a:bodyPr>
          <a:lstStyle/>
          <a:p>
            <a:pPr marL="0" lvl="0" indent="0" algn="ctr">
              <a:lnSpc>
                <a:spcPts val="2940"/>
              </a:lnSpc>
              <a:spcBef>
                <a:spcPct val="0"/>
              </a:spcBef>
            </a:pPr>
            <a:r>
              <a:rPr lang="en-US" sz="2100" spc="420" dirty="0">
                <a:solidFill>
                  <a:srgbClr val="FFFFFF"/>
                </a:solidFill>
                <a:latin typeface="Aileron Regular"/>
              </a:rPr>
              <a:t>CONCLUSION OF LITERATURE REVIEW</a:t>
            </a:r>
          </a:p>
        </p:txBody>
      </p:sp>
      <p:sp>
        <p:nvSpPr>
          <p:cNvPr id="14" name="TextBox 13">
            <a:extLst>
              <a:ext uri="{FF2B5EF4-FFF2-40B4-BE49-F238E27FC236}">
                <a16:creationId xmlns:a16="http://schemas.microsoft.com/office/drawing/2014/main" id="{67384FA1-2D73-BD46-E620-CA3C863EF493}"/>
              </a:ext>
            </a:extLst>
          </p:cNvPr>
          <p:cNvSpPr txBox="1"/>
          <p:nvPr/>
        </p:nvSpPr>
        <p:spPr>
          <a:xfrm>
            <a:off x="3961869" y="3415877"/>
            <a:ext cx="8190408" cy="4612032"/>
          </a:xfrm>
          <a:prstGeom prst="rect">
            <a:avLst/>
          </a:prstGeom>
          <a:noFill/>
        </p:spPr>
        <p:txBody>
          <a:bodyPr wrap="square" rtlCol="0">
            <a:spAutoFit/>
          </a:bodyPr>
          <a:lstStyle/>
          <a:p>
            <a:pPr>
              <a:lnSpc>
                <a:spcPct val="150000"/>
              </a:lnSpc>
            </a:pPr>
            <a:r>
              <a:rPr lang="en-US" dirty="0">
                <a:solidFill>
                  <a:schemeClr val="bg1"/>
                </a:solidFill>
                <a:latin typeface="Open Sauce Light" panose="020B0604020202020204" charset="0"/>
              </a:rPr>
              <a:t>In this project, various machine learning algorithms like SVM, Naive Bayes, Decision Tree, Random Forest, Logistic Regression, </a:t>
            </a:r>
            <a:r>
              <a:rPr lang="en-US" dirty="0" err="1">
                <a:solidFill>
                  <a:schemeClr val="bg1"/>
                </a:solidFill>
                <a:latin typeface="Open Sauce Light" panose="020B0604020202020204" charset="0"/>
              </a:rPr>
              <a:t>Adaboost</a:t>
            </a:r>
            <a:r>
              <a:rPr lang="en-US" dirty="0">
                <a:solidFill>
                  <a:schemeClr val="bg1"/>
                </a:solidFill>
                <a:latin typeface="Open Sauce Light" panose="020B0604020202020204" charset="0"/>
              </a:rPr>
              <a:t>, XG-boost are used to predict heart disease. Heart Disease UCI dataset, has a total of 76 attributes, out of those only 14 attributes are considered for the prediction of heart disease. Various attributes of the patient like gender, chest pain type, fasting blood pressure, serum cholesterol, </a:t>
            </a:r>
            <a:r>
              <a:rPr lang="en-US" dirty="0" err="1">
                <a:solidFill>
                  <a:schemeClr val="bg1"/>
                </a:solidFill>
                <a:latin typeface="Open Sauce Light" panose="020B0604020202020204" charset="0"/>
              </a:rPr>
              <a:t>exang</a:t>
            </a:r>
            <a:r>
              <a:rPr lang="en-US" dirty="0">
                <a:solidFill>
                  <a:schemeClr val="bg1"/>
                </a:solidFill>
                <a:latin typeface="Open Sauce Light" panose="020B0604020202020204" charset="0"/>
              </a:rPr>
              <a:t>, </a:t>
            </a:r>
            <a:r>
              <a:rPr lang="en-US" dirty="0" err="1">
                <a:solidFill>
                  <a:schemeClr val="bg1"/>
                </a:solidFill>
                <a:latin typeface="Open Sauce Light" panose="020B0604020202020204" charset="0"/>
              </a:rPr>
              <a:t>etc</a:t>
            </a:r>
            <a:r>
              <a:rPr lang="en-US" dirty="0">
                <a:solidFill>
                  <a:schemeClr val="bg1"/>
                </a:solidFill>
                <a:latin typeface="Open Sauce Light" panose="020B0604020202020204" charset="0"/>
              </a:rPr>
              <a:t> are considered for this project. The accuracy for individual algorithms has to measure and whichever algorithm is giving the best </a:t>
            </a:r>
            <a:r>
              <a:rPr lang="en-US" dirty="0" err="1">
                <a:solidFill>
                  <a:schemeClr val="bg1"/>
                </a:solidFill>
                <a:latin typeface="Open Sauce Light" panose="020B0604020202020204" charset="0"/>
              </a:rPr>
              <a:t>accuracy,that</a:t>
            </a:r>
            <a:r>
              <a:rPr lang="en-US" dirty="0">
                <a:solidFill>
                  <a:schemeClr val="bg1"/>
                </a:solidFill>
                <a:latin typeface="Open Sauce Light" panose="020B0604020202020204" charset="0"/>
              </a:rPr>
              <a:t> is considered for the heart disease prediction. For evaluating the experiment, various evaluation metrics like accuracy, confusion matrix, precision, recall, and f1-score are considered.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7.jpeg">
            <a:extLst>
              <a:ext uri="{FF2B5EF4-FFF2-40B4-BE49-F238E27FC236}">
                <a16:creationId xmlns:a16="http://schemas.microsoft.com/office/drawing/2014/main" id="{8BE592DE-1ED6-770A-640D-E5B172AD99ED}"/>
              </a:ext>
            </a:extLst>
          </p:cNvPr>
          <p:cNvPicPr>
            <a:picLocks noChangeAspect="1"/>
          </p:cNvPicPr>
          <p:nvPr/>
        </p:nvPicPr>
        <p:blipFill>
          <a:blip r:embed="rId2" cstate="print"/>
          <a:stretch>
            <a:fillRect/>
          </a:stretch>
        </p:blipFill>
        <p:spPr>
          <a:xfrm>
            <a:off x="2723636" y="239678"/>
            <a:ext cx="12840728" cy="9807644"/>
          </a:xfrm>
          <a:prstGeom prst="rect">
            <a:avLst/>
          </a:prstGeom>
        </p:spPr>
      </p:pic>
    </p:spTree>
    <p:extLst>
      <p:ext uri="{BB962C8B-B14F-4D97-AF65-F5344CB8AC3E}">
        <p14:creationId xmlns:p14="http://schemas.microsoft.com/office/powerpoint/2010/main" val="41390221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7499545" y="535253"/>
            <a:ext cx="493447" cy="493447"/>
            <a:chOff x="0" y="0"/>
            <a:chExt cx="657929" cy="657929"/>
          </a:xfrm>
        </p:grpSpPr>
        <p:grpSp>
          <p:nvGrpSpPr>
            <p:cNvPr id="3" name="Group 3"/>
            <p:cNvGrpSpPr>
              <a:grpSpLocks noChangeAspect="1"/>
            </p:cNvGrpSpPr>
            <p:nvPr/>
          </p:nvGrpSpPr>
          <p:grpSpPr>
            <a:xfrm>
              <a:off x="0" y="0"/>
              <a:ext cx="657929" cy="657929"/>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p:spPr>
          </p:sp>
        </p:grpSp>
        <p:pic>
          <p:nvPicPr>
            <p:cNvPr id="5" name="Picture 5"/>
            <p:cNvPicPr>
              <a:picLocks noChangeAspect="1"/>
            </p:cNvPicPr>
            <p:nvPr/>
          </p:nvPicPr>
          <p:blipFill>
            <a:blip r:embed="rId2"/>
            <a:srcRect/>
            <a:stretch>
              <a:fillRect/>
            </a:stretch>
          </p:blipFill>
          <p:spPr>
            <a:xfrm rot="5400000">
              <a:off x="109655" y="109655"/>
              <a:ext cx="438619" cy="438619"/>
            </a:xfrm>
            <a:prstGeom prst="rect">
              <a:avLst/>
            </a:prstGeom>
          </p:spPr>
        </p:pic>
      </p:grpSp>
      <p:grpSp>
        <p:nvGrpSpPr>
          <p:cNvPr id="6" name="Group 6"/>
          <p:cNvGrpSpPr/>
          <p:nvPr/>
        </p:nvGrpSpPr>
        <p:grpSpPr>
          <a:xfrm>
            <a:off x="17144897" y="4848912"/>
            <a:ext cx="749555" cy="294588"/>
            <a:chOff x="0" y="0"/>
            <a:chExt cx="999406" cy="392784"/>
          </a:xfrm>
        </p:grpSpPr>
        <p:sp>
          <p:nvSpPr>
            <p:cNvPr id="7" name="TextBox 7"/>
            <p:cNvSpPr txBox="1"/>
            <p:nvPr/>
          </p:nvSpPr>
          <p:spPr>
            <a:xfrm>
              <a:off x="394147" y="-19050"/>
              <a:ext cx="605260" cy="411834"/>
            </a:xfrm>
            <a:prstGeom prst="rect">
              <a:avLst/>
            </a:prstGeom>
          </p:spPr>
          <p:txBody>
            <a:bodyPr lIns="0" tIns="0" rIns="0" bIns="0" rtlCol="0" anchor="t">
              <a:spAutoFit/>
            </a:bodyPr>
            <a:lstStyle/>
            <a:p>
              <a:pPr algn="r">
                <a:lnSpc>
                  <a:spcPts val="2400"/>
                </a:lnSpc>
              </a:pPr>
              <a:r>
                <a:rPr lang="en-US" sz="2000" spc="200">
                  <a:solidFill>
                    <a:srgbClr val="000000"/>
                  </a:solidFill>
                  <a:latin typeface="Glacial Indifference Bold"/>
                </a:rPr>
                <a:t>08</a:t>
              </a:r>
            </a:p>
          </p:txBody>
        </p:sp>
        <p:sp>
          <p:nvSpPr>
            <p:cNvPr id="8" name="AutoShape 8"/>
            <p:cNvSpPr/>
            <p:nvPr/>
          </p:nvSpPr>
          <p:spPr>
            <a:xfrm rot="-5400000">
              <a:off x="194137" y="-16317"/>
              <a:ext cx="43972" cy="432247"/>
            </a:xfrm>
            <a:prstGeom prst="rect">
              <a:avLst/>
            </a:prstGeom>
            <a:solidFill>
              <a:srgbClr val="000000"/>
            </a:solidFill>
          </p:spPr>
        </p:sp>
      </p:grpSp>
      <p:pic>
        <p:nvPicPr>
          <p:cNvPr id="9" name="Picture 9"/>
          <p:cNvPicPr>
            <a:picLocks noChangeAspect="1"/>
          </p:cNvPicPr>
          <p:nvPr/>
        </p:nvPicPr>
        <p:blipFill>
          <a:blip r:embed="rId3"/>
          <a:srcRect/>
          <a:stretch>
            <a:fillRect/>
          </a:stretch>
        </p:blipFill>
        <p:spPr>
          <a:xfrm>
            <a:off x="17499545" y="9552243"/>
            <a:ext cx="394907" cy="262793"/>
          </a:xfrm>
          <a:prstGeom prst="rect">
            <a:avLst/>
          </a:prstGeom>
        </p:spPr>
      </p:pic>
      <p:grpSp>
        <p:nvGrpSpPr>
          <p:cNvPr id="10" name="Group 10"/>
          <p:cNvGrpSpPr/>
          <p:nvPr/>
        </p:nvGrpSpPr>
        <p:grpSpPr>
          <a:xfrm>
            <a:off x="1536071" y="2018713"/>
            <a:ext cx="6788779" cy="6319087"/>
            <a:chOff x="0" y="0"/>
            <a:chExt cx="9051705" cy="8425450"/>
          </a:xfrm>
        </p:grpSpPr>
        <p:sp>
          <p:nvSpPr>
            <p:cNvPr id="11" name="TextBox 11"/>
            <p:cNvSpPr txBox="1"/>
            <p:nvPr/>
          </p:nvSpPr>
          <p:spPr>
            <a:xfrm>
              <a:off x="0" y="2657194"/>
              <a:ext cx="9051705" cy="1692771"/>
            </a:xfrm>
            <a:prstGeom prst="rect">
              <a:avLst/>
            </a:prstGeom>
          </p:spPr>
          <p:txBody>
            <a:bodyPr wrap="square" lIns="0" tIns="0" rIns="0" bIns="0" rtlCol="0" anchor="t">
              <a:spAutoFit/>
            </a:bodyPr>
            <a:lstStyle/>
            <a:p>
              <a:pPr algn="ctr">
                <a:lnSpc>
                  <a:spcPts val="9900"/>
                </a:lnSpc>
              </a:pPr>
              <a:r>
                <a:rPr lang="en-US" sz="9000" dirty="0">
                  <a:solidFill>
                    <a:srgbClr val="000000"/>
                  </a:solidFill>
                  <a:latin typeface="Glacial Indifference"/>
                </a:rPr>
                <a:t>Methodology</a:t>
              </a:r>
            </a:p>
          </p:txBody>
        </p:sp>
        <p:sp>
          <p:nvSpPr>
            <p:cNvPr id="12" name="TextBox 12"/>
            <p:cNvSpPr txBox="1"/>
            <p:nvPr/>
          </p:nvSpPr>
          <p:spPr>
            <a:xfrm>
              <a:off x="2206902" y="4512543"/>
              <a:ext cx="3652917" cy="1239228"/>
            </a:xfrm>
            <a:prstGeom prst="rect">
              <a:avLst/>
            </a:prstGeom>
          </p:spPr>
          <p:txBody>
            <a:bodyPr lIns="0" tIns="0" rIns="0" bIns="0" rtlCol="0" anchor="t">
              <a:spAutoFit/>
            </a:bodyPr>
            <a:lstStyle/>
            <a:p>
              <a:pPr algn="ctr">
                <a:lnSpc>
                  <a:spcPts val="7150"/>
                </a:lnSpc>
              </a:pPr>
              <a:r>
                <a:rPr lang="en-US" sz="6500" dirty="0">
                  <a:solidFill>
                    <a:srgbClr val="000000"/>
                  </a:solidFill>
                  <a:latin typeface="Glacial Indifference"/>
                </a:rPr>
                <a:t>Part 03</a:t>
              </a:r>
            </a:p>
          </p:txBody>
        </p:sp>
        <p:sp>
          <p:nvSpPr>
            <p:cNvPr id="13" name="AutoShape 13"/>
            <p:cNvSpPr/>
            <p:nvPr/>
          </p:nvSpPr>
          <p:spPr>
            <a:xfrm rot="-10800000">
              <a:off x="4033361" y="0"/>
              <a:ext cx="12700" cy="1963215"/>
            </a:xfrm>
            <a:prstGeom prst="rect">
              <a:avLst/>
            </a:prstGeom>
            <a:solidFill>
              <a:srgbClr val="000000"/>
            </a:solidFill>
          </p:spPr>
        </p:sp>
        <p:sp>
          <p:nvSpPr>
            <p:cNvPr id="14" name="AutoShape 14"/>
            <p:cNvSpPr/>
            <p:nvPr/>
          </p:nvSpPr>
          <p:spPr>
            <a:xfrm rot="-10800000">
              <a:off x="4033361" y="6462235"/>
              <a:ext cx="12700" cy="1963215"/>
            </a:xfrm>
            <a:prstGeom prst="rect">
              <a:avLst/>
            </a:prstGeom>
            <a:solidFill>
              <a:srgbClr val="000000"/>
            </a:solidFill>
          </p:spPr>
        </p:sp>
      </p:grpSp>
      <p:pic>
        <p:nvPicPr>
          <p:cNvPr id="15" name="Picture 15"/>
          <p:cNvPicPr>
            <a:picLocks noChangeAspect="1"/>
          </p:cNvPicPr>
          <p:nvPr/>
        </p:nvPicPr>
        <p:blipFill>
          <a:blip r:embed="rId4"/>
          <a:srcRect/>
          <a:stretch>
            <a:fillRect/>
          </a:stretch>
        </p:blipFill>
        <p:spPr>
          <a:xfrm>
            <a:off x="8324850" y="2357304"/>
            <a:ext cx="6332263" cy="5572391"/>
          </a:xfrm>
          <a:prstGeom prst="rect">
            <a:avLst/>
          </a:prstGeom>
        </p:spPr>
      </p:pic>
    </p:spTree>
    <p:extLst>
      <p:ext uri="{BB962C8B-B14F-4D97-AF65-F5344CB8AC3E}">
        <p14:creationId xmlns:p14="http://schemas.microsoft.com/office/powerpoint/2010/main" val="3410468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1402344" y="852635"/>
            <a:ext cx="15976580" cy="7207650"/>
            <a:chOff x="0" y="0"/>
            <a:chExt cx="19106557" cy="6326552"/>
          </a:xfrm>
        </p:grpSpPr>
        <p:grpSp>
          <p:nvGrpSpPr>
            <p:cNvPr id="3" name="Group 3"/>
            <p:cNvGrpSpPr/>
            <p:nvPr/>
          </p:nvGrpSpPr>
          <p:grpSpPr>
            <a:xfrm>
              <a:off x="0" y="0"/>
              <a:ext cx="19106557" cy="6326552"/>
              <a:chOff x="0" y="0"/>
              <a:chExt cx="64966666" cy="21511726"/>
            </a:xfrm>
          </p:grpSpPr>
          <p:sp>
            <p:nvSpPr>
              <p:cNvPr id="4" name="Freeform 4"/>
              <p:cNvSpPr/>
              <p:nvPr/>
            </p:nvSpPr>
            <p:spPr>
              <a:xfrm>
                <a:off x="0" y="0"/>
                <a:ext cx="64966664" cy="21511726"/>
              </a:xfrm>
              <a:custGeom>
                <a:avLst/>
                <a:gdLst/>
                <a:ahLst/>
                <a:cxnLst/>
                <a:rect l="l" t="t" r="r" b="b"/>
                <a:pathLst>
                  <a:path w="64966664" h="21511726">
                    <a:moveTo>
                      <a:pt x="0" y="0"/>
                    </a:moveTo>
                    <a:lnTo>
                      <a:pt x="0" y="21511726"/>
                    </a:lnTo>
                    <a:lnTo>
                      <a:pt x="64966664" y="21511726"/>
                    </a:lnTo>
                    <a:lnTo>
                      <a:pt x="64966664" y="0"/>
                    </a:lnTo>
                    <a:lnTo>
                      <a:pt x="0" y="0"/>
                    </a:lnTo>
                    <a:close/>
                    <a:moveTo>
                      <a:pt x="64905706" y="21450765"/>
                    </a:moveTo>
                    <a:lnTo>
                      <a:pt x="59690" y="21450765"/>
                    </a:lnTo>
                    <a:lnTo>
                      <a:pt x="59690" y="59690"/>
                    </a:lnTo>
                    <a:lnTo>
                      <a:pt x="64905706" y="59690"/>
                    </a:lnTo>
                    <a:lnTo>
                      <a:pt x="64905706" y="21450765"/>
                    </a:lnTo>
                    <a:close/>
                  </a:path>
                </a:pathLst>
              </a:custGeom>
              <a:solidFill>
                <a:srgbClr val="FFFFFF"/>
              </a:solidFill>
            </p:spPr>
          </p:sp>
        </p:grpSp>
        <p:sp>
          <p:nvSpPr>
            <p:cNvPr id="5" name="TextBox 5"/>
            <p:cNvSpPr txBox="1"/>
            <p:nvPr/>
          </p:nvSpPr>
          <p:spPr>
            <a:xfrm>
              <a:off x="6598008" y="221427"/>
              <a:ext cx="12028947" cy="2377342"/>
            </a:xfrm>
            <a:prstGeom prst="rect">
              <a:avLst/>
            </a:prstGeom>
          </p:spPr>
          <p:txBody>
            <a:bodyPr wrap="square" lIns="0" tIns="0" rIns="0" bIns="0" rtlCol="0" anchor="t">
              <a:spAutoFit/>
            </a:bodyPr>
            <a:lstStyle/>
            <a:p>
              <a:r>
                <a:rPr lang="en-US" sz="8800" spc="-102" dirty="0">
                  <a:solidFill>
                    <a:srgbClr val="FFFFFF"/>
                  </a:solidFill>
                  <a:latin typeface="Aileron Regular Bold"/>
                </a:rPr>
                <a:t>Overview of Research Methods</a:t>
              </a:r>
            </a:p>
          </p:txBody>
        </p:sp>
      </p:grpSp>
      <p:pic>
        <p:nvPicPr>
          <p:cNvPr id="7" name="Picture 7"/>
          <p:cNvPicPr>
            <a:picLocks noChangeAspect="1"/>
          </p:cNvPicPr>
          <p:nvPr/>
        </p:nvPicPr>
        <p:blipFill>
          <a:blip r:embed="rId2"/>
          <a:srcRect/>
          <a:stretch>
            <a:fillRect/>
          </a:stretch>
        </p:blipFill>
        <p:spPr>
          <a:xfrm>
            <a:off x="16984199" y="-1302171"/>
            <a:ext cx="2607602" cy="2604342"/>
          </a:xfrm>
          <a:prstGeom prst="rect">
            <a:avLst/>
          </a:prstGeom>
        </p:spPr>
      </p:pic>
      <p:pic>
        <p:nvPicPr>
          <p:cNvPr id="10" name="Picture 10"/>
          <p:cNvPicPr>
            <a:picLocks noChangeAspect="1"/>
          </p:cNvPicPr>
          <p:nvPr/>
        </p:nvPicPr>
        <p:blipFill>
          <a:blip r:embed="rId3"/>
          <a:srcRect l="73053"/>
          <a:stretch>
            <a:fillRect/>
          </a:stretch>
        </p:blipFill>
        <p:spPr>
          <a:xfrm>
            <a:off x="15127941" y="8028072"/>
            <a:ext cx="2410457" cy="1675228"/>
          </a:xfrm>
          <a:prstGeom prst="rect">
            <a:avLst/>
          </a:prstGeom>
        </p:spPr>
      </p:pic>
      <p:sp>
        <p:nvSpPr>
          <p:cNvPr id="14" name="TextBox 13">
            <a:extLst>
              <a:ext uri="{FF2B5EF4-FFF2-40B4-BE49-F238E27FC236}">
                <a16:creationId xmlns:a16="http://schemas.microsoft.com/office/drawing/2014/main" id="{67384FA1-2D73-BD46-E620-CA3C863EF493}"/>
              </a:ext>
            </a:extLst>
          </p:cNvPr>
          <p:cNvSpPr txBox="1"/>
          <p:nvPr/>
        </p:nvSpPr>
        <p:spPr>
          <a:xfrm>
            <a:off x="4114799" y="4153884"/>
            <a:ext cx="8190408" cy="2344231"/>
          </a:xfrm>
          <a:prstGeom prst="rect">
            <a:avLst/>
          </a:prstGeom>
          <a:noFill/>
        </p:spPr>
        <p:txBody>
          <a:bodyPr wrap="square" rtlCol="0">
            <a:spAutoFit/>
          </a:bodyPr>
          <a:lstStyle/>
          <a:p>
            <a:pPr>
              <a:lnSpc>
                <a:spcPct val="150000"/>
              </a:lnSpc>
            </a:pPr>
            <a:r>
              <a:rPr lang="en-US" sz="2000" dirty="0">
                <a:solidFill>
                  <a:schemeClr val="bg1"/>
                </a:solidFill>
                <a:latin typeface="Open Sauce Light" panose="020B0604020202020204" charset="0"/>
              </a:rPr>
              <a:t>In this research, we developed a CNN architecture, using VGG-16 as base model by implementing transfer learning and a custom CNN has been used as the output layer. To improve the accuracy, Gray Wolf Optimizer has been used to identify the ideal the hyper-parameters for the CNN to detect brain tumor in the MRI scans. </a:t>
            </a:r>
          </a:p>
        </p:txBody>
      </p:sp>
      <p:pic>
        <p:nvPicPr>
          <p:cNvPr id="16" name="Picture 12">
            <a:extLst>
              <a:ext uri="{FF2B5EF4-FFF2-40B4-BE49-F238E27FC236}">
                <a16:creationId xmlns:a16="http://schemas.microsoft.com/office/drawing/2014/main" id="{CC9F08AA-C818-ECCD-7527-42B26A5AA631}"/>
              </a:ext>
            </a:extLst>
          </p:cNvPr>
          <p:cNvPicPr>
            <a:picLocks noChangeAspect="1"/>
          </p:cNvPicPr>
          <p:nvPr/>
        </p:nvPicPr>
        <p:blipFill>
          <a:blip r:embed="rId4"/>
          <a:srcRect/>
          <a:stretch>
            <a:fillRect/>
          </a:stretch>
        </p:blipFill>
        <p:spPr>
          <a:xfrm>
            <a:off x="-705649" y="3573145"/>
            <a:ext cx="4809562" cy="6713855"/>
          </a:xfrm>
          <a:prstGeom prst="rect">
            <a:avLst/>
          </a:prstGeom>
        </p:spPr>
      </p:pic>
    </p:spTree>
    <p:extLst>
      <p:ext uri="{BB962C8B-B14F-4D97-AF65-F5344CB8AC3E}">
        <p14:creationId xmlns:p14="http://schemas.microsoft.com/office/powerpoint/2010/main" val="3034587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3" name="Group 3"/>
          <p:cNvGrpSpPr/>
          <p:nvPr/>
        </p:nvGrpSpPr>
        <p:grpSpPr>
          <a:xfrm>
            <a:off x="-1402344" y="852634"/>
            <a:ext cx="15976580" cy="8100865"/>
            <a:chOff x="0" y="0"/>
            <a:chExt cx="64966666" cy="21511726"/>
          </a:xfrm>
        </p:grpSpPr>
        <p:sp>
          <p:nvSpPr>
            <p:cNvPr id="4" name="Freeform 4"/>
            <p:cNvSpPr/>
            <p:nvPr/>
          </p:nvSpPr>
          <p:spPr>
            <a:xfrm>
              <a:off x="0" y="0"/>
              <a:ext cx="64966664" cy="21511726"/>
            </a:xfrm>
            <a:custGeom>
              <a:avLst/>
              <a:gdLst/>
              <a:ahLst/>
              <a:cxnLst/>
              <a:rect l="l" t="t" r="r" b="b"/>
              <a:pathLst>
                <a:path w="64966664" h="21511726">
                  <a:moveTo>
                    <a:pt x="0" y="0"/>
                  </a:moveTo>
                  <a:lnTo>
                    <a:pt x="0" y="21511726"/>
                  </a:lnTo>
                  <a:lnTo>
                    <a:pt x="64966664" y="21511726"/>
                  </a:lnTo>
                  <a:lnTo>
                    <a:pt x="64966664" y="0"/>
                  </a:lnTo>
                  <a:lnTo>
                    <a:pt x="0" y="0"/>
                  </a:lnTo>
                  <a:close/>
                  <a:moveTo>
                    <a:pt x="64905706" y="21450765"/>
                  </a:moveTo>
                  <a:lnTo>
                    <a:pt x="59690" y="21450765"/>
                  </a:lnTo>
                  <a:lnTo>
                    <a:pt x="59690" y="59690"/>
                  </a:lnTo>
                  <a:lnTo>
                    <a:pt x="64905706" y="59690"/>
                  </a:lnTo>
                  <a:lnTo>
                    <a:pt x="64905706" y="21450765"/>
                  </a:lnTo>
                  <a:close/>
                </a:path>
              </a:pathLst>
            </a:custGeom>
            <a:solidFill>
              <a:srgbClr val="FFFFFF"/>
            </a:solidFill>
          </p:spPr>
        </p:sp>
      </p:grpSp>
      <p:pic>
        <p:nvPicPr>
          <p:cNvPr id="6" name="Picture 6"/>
          <p:cNvPicPr>
            <a:picLocks noChangeAspect="1"/>
          </p:cNvPicPr>
          <p:nvPr/>
        </p:nvPicPr>
        <p:blipFill>
          <a:blip r:embed="rId2"/>
          <a:srcRect/>
          <a:stretch>
            <a:fillRect/>
          </a:stretch>
        </p:blipFill>
        <p:spPr>
          <a:xfrm>
            <a:off x="-4330941" y="-1399757"/>
            <a:ext cx="6310062" cy="7252944"/>
          </a:xfrm>
          <a:prstGeom prst="rect">
            <a:avLst/>
          </a:prstGeom>
        </p:spPr>
      </p:pic>
      <p:pic>
        <p:nvPicPr>
          <p:cNvPr id="7" name="Picture 7"/>
          <p:cNvPicPr>
            <a:picLocks noChangeAspect="1"/>
          </p:cNvPicPr>
          <p:nvPr/>
        </p:nvPicPr>
        <p:blipFill>
          <a:blip r:embed="rId3"/>
          <a:srcRect/>
          <a:stretch>
            <a:fillRect/>
          </a:stretch>
        </p:blipFill>
        <p:spPr>
          <a:xfrm>
            <a:off x="16984199" y="-1302171"/>
            <a:ext cx="2607602" cy="2604342"/>
          </a:xfrm>
          <a:prstGeom prst="rect">
            <a:avLst/>
          </a:prstGeom>
        </p:spPr>
      </p:pic>
      <p:pic>
        <p:nvPicPr>
          <p:cNvPr id="8" name="Picture 8"/>
          <p:cNvPicPr>
            <a:picLocks noChangeAspect="1"/>
          </p:cNvPicPr>
          <p:nvPr/>
        </p:nvPicPr>
        <p:blipFill>
          <a:blip r:embed="rId4"/>
          <a:srcRect/>
          <a:stretch>
            <a:fillRect/>
          </a:stretch>
        </p:blipFill>
        <p:spPr>
          <a:xfrm>
            <a:off x="12804440" y="8219535"/>
            <a:ext cx="1791567" cy="1498198"/>
          </a:xfrm>
          <a:prstGeom prst="rect">
            <a:avLst/>
          </a:prstGeom>
        </p:spPr>
      </p:pic>
      <p:pic>
        <p:nvPicPr>
          <p:cNvPr id="10" name="Picture 10"/>
          <p:cNvPicPr>
            <a:picLocks noChangeAspect="1"/>
          </p:cNvPicPr>
          <p:nvPr/>
        </p:nvPicPr>
        <p:blipFill>
          <a:blip r:embed="rId5"/>
          <a:srcRect l="73053"/>
          <a:stretch>
            <a:fillRect/>
          </a:stretch>
        </p:blipFill>
        <p:spPr>
          <a:xfrm>
            <a:off x="15127941" y="8028072"/>
            <a:ext cx="2410457" cy="1675228"/>
          </a:xfrm>
          <a:prstGeom prst="rect">
            <a:avLst/>
          </a:prstGeom>
        </p:spPr>
      </p:pic>
      <p:sp>
        <p:nvSpPr>
          <p:cNvPr id="14" name="TextBox 13">
            <a:extLst>
              <a:ext uri="{FF2B5EF4-FFF2-40B4-BE49-F238E27FC236}">
                <a16:creationId xmlns:a16="http://schemas.microsoft.com/office/drawing/2014/main" id="{67384FA1-2D73-BD46-E620-CA3C863EF493}"/>
              </a:ext>
            </a:extLst>
          </p:cNvPr>
          <p:cNvSpPr txBox="1"/>
          <p:nvPr/>
        </p:nvSpPr>
        <p:spPr>
          <a:xfrm>
            <a:off x="2484784" y="1622440"/>
            <a:ext cx="10286998" cy="821700"/>
          </a:xfrm>
          <a:prstGeom prst="rect">
            <a:avLst/>
          </a:prstGeom>
          <a:noFill/>
        </p:spPr>
        <p:txBody>
          <a:bodyPr wrap="square" rtlCol="0">
            <a:spAutoFit/>
          </a:bodyPr>
          <a:lstStyle/>
          <a:p>
            <a:pPr>
              <a:lnSpc>
                <a:spcPct val="150000"/>
              </a:lnSpc>
            </a:pPr>
            <a:r>
              <a:rPr lang="en-US" sz="3600" b="1" dirty="0">
                <a:solidFill>
                  <a:schemeClr val="bg1"/>
                </a:solidFill>
                <a:latin typeface="Open Sauce Light" panose="020B0604020202020204" charset="0"/>
                <a:ea typeface="Verdana" panose="020B0604030504040204" pitchFamily="34" charset="0"/>
                <a:cs typeface="Times New Roman" panose="02020603050405020304" pitchFamily="18" charset="0"/>
              </a:rPr>
              <a:t>NAIVE BAYES ALGORITHM:</a:t>
            </a:r>
          </a:p>
        </p:txBody>
      </p:sp>
      <p:sp>
        <p:nvSpPr>
          <p:cNvPr id="9" name="TextBox 8">
            <a:extLst>
              <a:ext uri="{FF2B5EF4-FFF2-40B4-BE49-F238E27FC236}">
                <a16:creationId xmlns:a16="http://schemas.microsoft.com/office/drawing/2014/main" id="{CE84E300-2393-00B1-2663-A9C2B1FD5D31}"/>
              </a:ext>
            </a:extLst>
          </p:cNvPr>
          <p:cNvSpPr txBox="1"/>
          <p:nvPr/>
        </p:nvSpPr>
        <p:spPr>
          <a:xfrm>
            <a:off x="2484784" y="2797524"/>
            <a:ext cx="10286999" cy="4093428"/>
          </a:xfrm>
          <a:prstGeom prst="rect">
            <a:avLst/>
          </a:prstGeom>
          <a:noFill/>
        </p:spPr>
        <p:txBody>
          <a:bodyPr wrap="square" rtlCol="0">
            <a:spAutoFit/>
          </a:bodyPr>
          <a:lstStyle/>
          <a:p>
            <a:pPr algn="just"/>
            <a:r>
              <a:rPr lang="en-US" sz="2000" b="1" dirty="0">
                <a:solidFill>
                  <a:schemeClr val="bg1"/>
                </a:solidFill>
                <a:latin typeface="Open Sauce Light" panose="020B0604020202020204" charset="0"/>
              </a:rPr>
              <a:t>Naive Bayes Classifier is one of the simple and most effective Classification algorithms which helps in building the fast machine learning models that can make quick predictions. It is a probabilistic classifier, which means it predicts on the basis of the probability of an object. Some popular examples of Naïve Bayes Algorithm are spam filtration, Sentimental analysis, and classifying articles. It is a classification technique based on Bayes’ Theorem with an assumption of independence among predictors. In simple terms, a Naive Bayes classifier assumes that the presence of a particular feature in a class is unrelated to the presence of any other feature.</a:t>
            </a:r>
          </a:p>
          <a:p>
            <a:pPr algn="just"/>
            <a:endParaRPr lang="en-US" sz="2000" b="1" dirty="0">
              <a:solidFill>
                <a:schemeClr val="bg1"/>
              </a:solidFill>
              <a:latin typeface="Open Sauce Light" panose="020B0604020202020204" charset="0"/>
            </a:endParaRPr>
          </a:p>
          <a:p>
            <a:pPr algn="just"/>
            <a:r>
              <a:rPr lang="en-US" sz="2000" dirty="0">
                <a:solidFill>
                  <a:schemeClr val="bg1"/>
                </a:solidFill>
                <a:latin typeface="Open Sauce Light" panose="020B0604020202020204" charset="0"/>
              </a:rPr>
              <a:t>The Naive Bayes model is easy to build and particularly useful for very large data sets. Along with simplicity, Naive Bayes is known to outperform even highly sophisticated classification methods.</a:t>
            </a:r>
          </a:p>
        </p:txBody>
      </p:sp>
    </p:spTree>
    <p:extLst>
      <p:ext uri="{BB962C8B-B14F-4D97-AF65-F5344CB8AC3E}">
        <p14:creationId xmlns:p14="http://schemas.microsoft.com/office/powerpoint/2010/main" val="1765195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3" name="Group 3"/>
          <p:cNvGrpSpPr/>
          <p:nvPr/>
        </p:nvGrpSpPr>
        <p:grpSpPr>
          <a:xfrm>
            <a:off x="-1402344" y="852634"/>
            <a:ext cx="15976580" cy="8100865"/>
            <a:chOff x="0" y="0"/>
            <a:chExt cx="64966666" cy="21511726"/>
          </a:xfrm>
        </p:grpSpPr>
        <p:sp>
          <p:nvSpPr>
            <p:cNvPr id="4" name="Freeform 4"/>
            <p:cNvSpPr/>
            <p:nvPr/>
          </p:nvSpPr>
          <p:spPr>
            <a:xfrm>
              <a:off x="0" y="0"/>
              <a:ext cx="64966664" cy="21511726"/>
            </a:xfrm>
            <a:custGeom>
              <a:avLst/>
              <a:gdLst/>
              <a:ahLst/>
              <a:cxnLst/>
              <a:rect l="l" t="t" r="r" b="b"/>
              <a:pathLst>
                <a:path w="64966664" h="21511726">
                  <a:moveTo>
                    <a:pt x="0" y="0"/>
                  </a:moveTo>
                  <a:lnTo>
                    <a:pt x="0" y="21511726"/>
                  </a:lnTo>
                  <a:lnTo>
                    <a:pt x="64966664" y="21511726"/>
                  </a:lnTo>
                  <a:lnTo>
                    <a:pt x="64966664" y="0"/>
                  </a:lnTo>
                  <a:lnTo>
                    <a:pt x="0" y="0"/>
                  </a:lnTo>
                  <a:close/>
                  <a:moveTo>
                    <a:pt x="64905706" y="21450765"/>
                  </a:moveTo>
                  <a:lnTo>
                    <a:pt x="59690" y="21450765"/>
                  </a:lnTo>
                  <a:lnTo>
                    <a:pt x="59690" y="59690"/>
                  </a:lnTo>
                  <a:lnTo>
                    <a:pt x="64905706" y="59690"/>
                  </a:lnTo>
                  <a:lnTo>
                    <a:pt x="64905706" y="21450765"/>
                  </a:lnTo>
                  <a:close/>
                </a:path>
              </a:pathLst>
            </a:custGeom>
            <a:solidFill>
              <a:srgbClr val="FFFFFF"/>
            </a:solidFill>
          </p:spPr>
        </p:sp>
      </p:grpSp>
      <p:pic>
        <p:nvPicPr>
          <p:cNvPr id="6" name="Picture 6"/>
          <p:cNvPicPr>
            <a:picLocks noChangeAspect="1"/>
          </p:cNvPicPr>
          <p:nvPr/>
        </p:nvPicPr>
        <p:blipFill>
          <a:blip r:embed="rId2"/>
          <a:srcRect/>
          <a:stretch>
            <a:fillRect/>
          </a:stretch>
        </p:blipFill>
        <p:spPr>
          <a:xfrm>
            <a:off x="-4330941" y="-1399757"/>
            <a:ext cx="6310062" cy="7252944"/>
          </a:xfrm>
          <a:prstGeom prst="rect">
            <a:avLst/>
          </a:prstGeom>
        </p:spPr>
      </p:pic>
      <p:pic>
        <p:nvPicPr>
          <p:cNvPr id="7" name="Picture 7"/>
          <p:cNvPicPr>
            <a:picLocks noChangeAspect="1"/>
          </p:cNvPicPr>
          <p:nvPr/>
        </p:nvPicPr>
        <p:blipFill>
          <a:blip r:embed="rId3"/>
          <a:srcRect/>
          <a:stretch>
            <a:fillRect/>
          </a:stretch>
        </p:blipFill>
        <p:spPr>
          <a:xfrm>
            <a:off x="16984199" y="-1302171"/>
            <a:ext cx="2607602" cy="2604342"/>
          </a:xfrm>
          <a:prstGeom prst="rect">
            <a:avLst/>
          </a:prstGeom>
        </p:spPr>
      </p:pic>
      <p:pic>
        <p:nvPicPr>
          <p:cNvPr id="8" name="Picture 8"/>
          <p:cNvPicPr>
            <a:picLocks noChangeAspect="1"/>
          </p:cNvPicPr>
          <p:nvPr/>
        </p:nvPicPr>
        <p:blipFill>
          <a:blip r:embed="rId4"/>
          <a:srcRect/>
          <a:stretch>
            <a:fillRect/>
          </a:stretch>
        </p:blipFill>
        <p:spPr>
          <a:xfrm>
            <a:off x="12804440" y="8219535"/>
            <a:ext cx="1791567" cy="1498198"/>
          </a:xfrm>
          <a:prstGeom prst="rect">
            <a:avLst/>
          </a:prstGeom>
        </p:spPr>
      </p:pic>
      <p:pic>
        <p:nvPicPr>
          <p:cNvPr id="10" name="Picture 10"/>
          <p:cNvPicPr>
            <a:picLocks noChangeAspect="1"/>
          </p:cNvPicPr>
          <p:nvPr/>
        </p:nvPicPr>
        <p:blipFill>
          <a:blip r:embed="rId5"/>
          <a:srcRect l="73053"/>
          <a:stretch>
            <a:fillRect/>
          </a:stretch>
        </p:blipFill>
        <p:spPr>
          <a:xfrm>
            <a:off x="15127941" y="8028072"/>
            <a:ext cx="2410457" cy="1675228"/>
          </a:xfrm>
          <a:prstGeom prst="rect">
            <a:avLst/>
          </a:prstGeom>
        </p:spPr>
      </p:pic>
      <p:sp>
        <p:nvSpPr>
          <p:cNvPr id="14" name="TextBox 13">
            <a:extLst>
              <a:ext uri="{FF2B5EF4-FFF2-40B4-BE49-F238E27FC236}">
                <a16:creationId xmlns:a16="http://schemas.microsoft.com/office/drawing/2014/main" id="{67384FA1-2D73-BD46-E620-CA3C863EF493}"/>
              </a:ext>
            </a:extLst>
          </p:cNvPr>
          <p:cNvSpPr txBox="1"/>
          <p:nvPr/>
        </p:nvSpPr>
        <p:spPr>
          <a:xfrm>
            <a:off x="2484784" y="1622440"/>
            <a:ext cx="10286998" cy="821700"/>
          </a:xfrm>
          <a:prstGeom prst="rect">
            <a:avLst/>
          </a:prstGeom>
          <a:noFill/>
        </p:spPr>
        <p:txBody>
          <a:bodyPr wrap="square" rtlCol="0">
            <a:spAutoFit/>
          </a:bodyPr>
          <a:lstStyle/>
          <a:p>
            <a:pPr>
              <a:lnSpc>
                <a:spcPct val="150000"/>
              </a:lnSpc>
            </a:pPr>
            <a:r>
              <a:rPr lang="en-US" sz="3600" b="1" dirty="0">
                <a:solidFill>
                  <a:schemeClr val="bg1"/>
                </a:solidFill>
                <a:latin typeface="Open Sauce Light" panose="020B0604020202020204" charset="0"/>
                <a:ea typeface="Verdana" panose="020B0604030504040204" pitchFamily="34" charset="0"/>
                <a:cs typeface="Times New Roman" panose="02020603050405020304" pitchFamily="18" charset="0"/>
              </a:rPr>
              <a:t>NAIVE BAYES ALGORITHM:</a:t>
            </a:r>
          </a:p>
        </p:txBody>
      </p:sp>
      <p:sp>
        <p:nvSpPr>
          <p:cNvPr id="17" name="TextBox 16">
            <a:extLst>
              <a:ext uri="{FF2B5EF4-FFF2-40B4-BE49-F238E27FC236}">
                <a16:creationId xmlns:a16="http://schemas.microsoft.com/office/drawing/2014/main" id="{DFE809F3-B3E8-325E-1F1F-B1407C8252E6}"/>
              </a:ext>
            </a:extLst>
          </p:cNvPr>
          <p:cNvSpPr txBox="1"/>
          <p:nvPr/>
        </p:nvSpPr>
        <p:spPr>
          <a:xfrm>
            <a:off x="2294978" y="2613781"/>
            <a:ext cx="10887622" cy="1200329"/>
          </a:xfrm>
          <a:prstGeom prst="rect">
            <a:avLst/>
          </a:prstGeom>
          <a:noFill/>
        </p:spPr>
        <p:txBody>
          <a:bodyPr wrap="square">
            <a:spAutoFit/>
          </a:bodyPr>
          <a:lstStyle/>
          <a:p>
            <a:r>
              <a:rPr lang="en-US" dirty="0" err="1">
                <a:solidFill>
                  <a:schemeClr val="bg1"/>
                </a:solidFill>
                <a:latin typeface="Open Sauce Light" panose="020B0604020202020204" charset="0"/>
              </a:rPr>
              <a:t>Bayes’s</a:t>
            </a:r>
            <a:r>
              <a:rPr lang="en-US" dirty="0">
                <a:solidFill>
                  <a:schemeClr val="bg1"/>
                </a:solidFill>
                <a:latin typeface="Open Sauce Light" panose="020B0604020202020204" charset="0"/>
              </a:rPr>
              <a:t> theorem:</a:t>
            </a:r>
          </a:p>
          <a:p>
            <a:endParaRPr lang="en-US" dirty="0">
              <a:solidFill>
                <a:schemeClr val="bg1"/>
              </a:solidFill>
              <a:latin typeface="Open Sauce Light" panose="020B0604020202020204" charset="0"/>
            </a:endParaRPr>
          </a:p>
          <a:p>
            <a:r>
              <a:rPr lang="en-US" dirty="0">
                <a:solidFill>
                  <a:schemeClr val="bg1"/>
                </a:solidFill>
                <a:latin typeface="Open Sauce Light" panose="020B0604020202020204" charset="0"/>
              </a:rPr>
              <a:t>Bayes' theorem is also known as Bayes' Rule or Bayes' law, which is used to determine the probability of a hypothesis with prior knowledge. It depends on the conditional probability</a:t>
            </a:r>
          </a:p>
        </p:txBody>
      </p:sp>
      <p:pic>
        <p:nvPicPr>
          <p:cNvPr id="18" name="image8.jpeg">
            <a:extLst>
              <a:ext uri="{FF2B5EF4-FFF2-40B4-BE49-F238E27FC236}">
                <a16:creationId xmlns:a16="http://schemas.microsoft.com/office/drawing/2014/main" id="{87A84F6B-57E2-50A2-17C8-E2DFDD14B0B5}"/>
              </a:ext>
            </a:extLst>
          </p:cNvPr>
          <p:cNvPicPr>
            <a:picLocks noChangeAspect="1"/>
          </p:cNvPicPr>
          <p:nvPr/>
        </p:nvPicPr>
        <p:blipFill>
          <a:blip r:embed="rId6" cstate="print"/>
          <a:stretch>
            <a:fillRect/>
          </a:stretch>
        </p:blipFill>
        <p:spPr>
          <a:xfrm>
            <a:off x="4780036" y="4305187"/>
            <a:ext cx="5696493" cy="1200328"/>
          </a:xfrm>
          <a:prstGeom prst="rect">
            <a:avLst/>
          </a:prstGeom>
        </p:spPr>
      </p:pic>
      <p:sp>
        <p:nvSpPr>
          <p:cNvPr id="20" name="TextBox 19">
            <a:extLst>
              <a:ext uri="{FF2B5EF4-FFF2-40B4-BE49-F238E27FC236}">
                <a16:creationId xmlns:a16="http://schemas.microsoft.com/office/drawing/2014/main" id="{2F951277-9710-344E-AA49-01B8BB8BD789}"/>
              </a:ext>
            </a:extLst>
          </p:cNvPr>
          <p:cNvSpPr txBox="1"/>
          <p:nvPr/>
        </p:nvSpPr>
        <p:spPr>
          <a:xfrm>
            <a:off x="1979121" y="5543552"/>
            <a:ext cx="11963400" cy="3316036"/>
          </a:xfrm>
          <a:prstGeom prst="rect">
            <a:avLst/>
          </a:prstGeom>
          <a:noFill/>
        </p:spPr>
        <p:txBody>
          <a:bodyPr wrap="square">
            <a:spAutoFit/>
          </a:bodyPr>
          <a:lstStyle/>
          <a:p>
            <a:pPr marL="63500" marR="0">
              <a:spcBef>
                <a:spcPts val="0"/>
              </a:spcBef>
              <a:spcAft>
                <a:spcPts val="0"/>
              </a:spcAft>
            </a:pPr>
            <a:r>
              <a:rPr lang="en-US" spc="-10" dirty="0">
                <a:solidFill>
                  <a:schemeClr val="bg1"/>
                </a:solidFill>
                <a:effectLst/>
                <a:latin typeface="Open Sauce Light" panose="020B0604020202020204" charset="0"/>
                <a:ea typeface="Times New Roman" panose="02020603050405020304" pitchFamily="18" charset="0"/>
              </a:rPr>
              <a:t>Where,</a:t>
            </a:r>
            <a:endParaRPr lang="en-US" dirty="0">
              <a:solidFill>
                <a:schemeClr val="bg1"/>
              </a:solidFill>
              <a:effectLst/>
              <a:latin typeface="Open Sauce Light" panose="020B0604020202020204" charset="0"/>
              <a:ea typeface="Times New Roman" panose="02020603050405020304" pitchFamily="18" charset="0"/>
            </a:endParaRPr>
          </a:p>
          <a:p>
            <a:pPr marL="0" marR="0">
              <a:spcBef>
                <a:spcPts val="55"/>
              </a:spcBef>
              <a:spcAft>
                <a:spcPts val="0"/>
              </a:spcAft>
            </a:pPr>
            <a:r>
              <a:rPr lang="en-US" dirty="0">
                <a:solidFill>
                  <a:schemeClr val="bg1"/>
                </a:solidFill>
                <a:effectLst/>
                <a:latin typeface="Open Sauce Light" panose="020B0604020202020204" charset="0"/>
                <a:ea typeface="Times New Roman" panose="02020603050405020304" pitchFamily="18" charset="0"/>
              </a:rPr>
              <a:t> </a:t>
            </a:r>
          </a:p>
          <a:p>
            <a:pPr marL="63500" marR="0">
              <a:spcBef>
                <a:spcPts val="0"/>
              </a:spcBef>
              <a:spcAft>
                <a:spcPts val="0"/>
              </a:spcAft>
            </a:pPr>
            <a:r>
              <a:rPr lang="en-US" dirty="0">
                <a:solidFill>
                  <a:schemeClr val="bg1"/>
                </a:solidFill>
                <a:effectLst/>
                <a:latin typeface="Open Sauce Light" panose="020B0604020202020204" charset="0"/>
                <a:ea typeface="Times New Roman" panose="02020603050405020304" pitchFamily="18" charset="0"/>
              </a:rPr>
              <a:t>P(A|B)</a:t>
            </a:r>
            <a:r>
              <a:rPr lang="en-US" spc="-60" dirty="0">
                <a:solidFill>
                  <a:schemeClr val="bg1"/>
                </a:solidFill>
                <a:effectLst/>
                <a:latin typeface="Open Sauce Light" panose="020B0604020202020204" charset="0"/>
                <a:ea typeface="Times New Roman" panose="02020603050405020304" pitchFamily="18" charset="0"/>
              </a:rPr>
              <a:t> </a:t>
            </a:r>
            <a:r>
              <a:rPr lang="en-US" dirty="0">
                <a:solidFill>
                  <a:schemeClr val="bg1"/>
                </a:solidFill>
                <a:effectLst/>
                <a:latin typeface="Open Sauce Light" panose="020B0604020202020204" charset="0"/>
                <a:ea typeface="Times New Roman" panose="02020603050405020304" pitchFamily="18" charset="0"/>
              </a:rPr>
              <a:t>is</a:t>
            </a:r>
            <a:r>
              <a:rPr lang="en-US" spc="-65" dirty="0">
                <a:solidFill>
                  <a:schemeClr val="bg1"/>
                </a:solidFill>
                <a:effectLst/>
                <a:latin typeface="Open Sauce Light" panose="020B0604020202020204" charset="0"/>
                <a:ea typeface="Times New Roman" panose="02020603050405020304" pitchFamily="18" charset="0"/>
              </a:rPr>
              <a:t> </a:t>
            </a:r>
            <a:r>
              <a:rPr lang="en-US" dirty="0">
                <a:solidFill>
                  <a:schemeClr val="bg1"/>
                </a:solidFill>
                <a:effectLst/>
                <a:latin typeface="Open Sauce Light" panose="020B0604020202020204" charset="0"/>
                <a:ea typeface="Times New Roman" panose="02020603050405020304" pitchFamily="18" charset="0"/>
              </a:rPr>
              <a:t>Posterior</a:t>
            </a:r>
            <a:r>
              <a:rPr lang="en-US" spc="-70" dirty="0">
                <a:solidFill>
                  <a:schemeClr val="bg1"/>
                </a:solidFill>
                <a:effectLst/>
                <a:latin typeface="Open Sauce Light" panose="020B0604020202020204" charset="0"/>
                <a:ea typeface="Times New Roman" panose="02020603050405020304" pitchFamily="18" charset="0"/>
              </a:rPr>
              <a:t> </a:t>
            </a:r>
            <a:r>
              <a:rPr lang="en-US" dirty="0" err="1">
                <a:solidFill>
                  <a:schemeClr val="bg1"/>
                </a:solidFill>
                <a:effectLst/>
                <a:latin typeface="Open Sauce Light" panose="020B0604020202020204" charset="0"/>
                <a:ea typeface="Times New Roman" panose="02020603050405020304" pitchFamily="18" charset="0"/>
              </a:rPr>
              <a:t>probability:Probability</a:t>
            </a:r>
            <a:r>
              <a:rPr lang="en-US" spc="-60" dirty="0">
                <a:solidFill>
                  <a:schemeClr val="bg1"/>
                </a:solidFill>
                <a:effectLst/>
                <a:latin typeface="Open Sauce Light" panose="020B0604020202020204" charset="0"/>
                <a:ea typeface="Times New Roman" panose="02020603050405020304" pitchFamily="18" charset="0"/>
              </a:rPr>
              <a:t> </a:t>
            </a:r>
            <a:r>
              <a:rPr lang="en-US" dirty="0">
                <a:solidFill>
                  <a:schemeClr val="bg1"/>
                </a:solidFill>
                <a:effectLst/>
                <a:latin typeface="Open Sauce Light" panose="020B0604020202020204" charset="0"/>
                <a:ea typeface="Times New Roman" panose="02020603050405020304" pitchFamily="18" charset="0"/>
              </a:rPr>
              <a:t>of</a:t>
            </a:r>
            <a:r>
              <a:rPr lang="en-US" spc="-70" dirty="0">
                <a:solidFill>
                  <a:schemeClr val="bg1"/>
                </a:solidFill>
                <a:effectLst/>
                <a:latin typeface="Open Sauce Light" panose="020B0604020202020204" charset="0"/>
                <a:ea typeface="Times New Roman" panose="02020603050405020304" pitchFamily="18" charset="0"/>
              </a:rPr>
              <a:t> </a:t>
            </a:r>
            <a:r>
              <a:rPr lang="en-US" dirty="0">
                <a:solidFill>
                  <a:schemeClr val="bg1"/>
                </a:solidFill>
                <a:effectLst/>
                <a:latin typeface="Open Sauce Light" panose="020B0604020202020204" charset="0"/>
                <a:ea typeface="Times New Roman" panose="02020603050405020304" pitchFamily="18" charset="0"/>
              </a:rPr>
              <a:t>hypothesis</a:t>
            </a:r>
            <a:r>
              <a:rPr lang="en-US" spc="-65" dirty="0">
                <a:solidFill>
                  <a:schemeClr val="bg1"/>
                </a:solidFill>
                <a:effectLst/>
                <a:latin typeface="Open Sauce Light" panose="020B0604020202020204" charset="0"/>
                <a:ea typeface="Times New Roman" panose="02020603050405020304" pitchFamily="18" charset="0"/>
              </a:rPr>
              <a:t> </a:t>
            </a:r>
            <a:r>
              <a:rPr lang="en-US" dirty="0">
                <a:solidFill>
                  <a:schemeClr val="bg1"/>
                </a:solidFill>
                <a:effectLst/>
                <a:latin typeface="Open Sauce Light" panose="020B0604020202020204" charset="0"/>
                <a:ea typeface="Times New Roman" panose="02020603050405020304" pitchFamily="18" charset="0"/>
              </a:rPr>
              <a:t>A</a:t>
            </a:r>
            <a:r>
              <a:rPr lang="en-US" spc="-70" dirty="0">
                <a:solidFill>
                  <a:schemeClr val="bg1"/>
                </a:solidFill>
                <a:effectLst/>
                <a:latin typeface="Open Sauce Light" panose="020B0604020202020204" charset="0"/>
                <a:ea typeface="Times New Roman" panose="02020603050405020304" pitchFamily="18" charset="0"/>
              </a:rPr>
              <a:t> </a:t>
            </a:r>
            <a:r>
              <a:rPr lang="en-US" dirty="0">
                <a:solidFill>
                  <a:schemeClr val="bg1"/>
                </a:solidFill>
                <a:effectLst/>
                <a:latin typeface="Open Sauce Light" panose="020B0604020202020204" charset="0"/>
                <a:ea typeface="Times New Roman" panose="02020603050405020304" pitchFamily="18" charset="0"/>
              </a:rPr>
              <a:t>on</a:t>
            </a:r>
            <a:r>
              <a:rPr lang="en-US" spc="-55" dirty="0">
                <a:solidFill>
                  <a:schemeClr val="bg1"/>
                </a:solidFill>
                <a:effectLst/>
                <a:latin typeface="Open Sauce Light" panose="020B0604020202020204" charset="0"/>
                <a:ea typeface="Times New Roman" panose="02020603050405020304" pitchFamily="18" charset="0"/>
              </a:rPr>
              <a:t> </a:t>
            </a:r>
            <a:r>
              <a:rPr lang="en-US" dirty="0">
                <a:solidFill>
                  <a:schemeClr val="bg1"/>
                </a:solidFill>
                <a:effectLst/>
                <a:latin typeface="Open Sauce Light" panose="020B0604020202020204" charset="0"/>
                <a:ea typeface="Times New Roman" panose="02020603050405020304" pitchFamily="18" charset="0"/>
              </a:rPr>
              <a:t>the</a:t>
            </a:r>
            <a:r>
              <a:rPr lang="en-US" spc="-65" dirty="0">
                <a:solidFill>
                  <a:schemeClr val="bg1"/>
                </a:solidFill>
                <a:effectLst/>
                <a:latin typeface="Open Sauce Light" panose="020B0604020202020204" charset="0"/>
                <a:ea typeface="Times New Roman" panose="02020603050405020304" pitchFamily="18" charset="0"/>
              </a:rPr>
              <a:t> </a:t>
            </a:r>
            <a:r>
              <a:rPr lang="en-US" dirty="0">
                <a:solidFill>
                  <a:schemeClr val="bg1"/>
                </a:solidFill>
                <a:effectLst/>
                <a:latin typeface="Open Sauce Light" panose="020B0604020202020204" charset="0"/>
                <a:ea typeface="Times New Roman" panose="02020603050405020304" pitchFamily="18" charset="0"/>
              </a:rPr>
              <a:t>observed</a:t>
            </a:r>
            <a:r>
              <a:rPr lang="en-US" spc="-35" dirty="0">
                <a:solidFill>
                  <a:schemeClr val="bg1"/>
                </a:solidFill>
                <a:effectLst/>
                <a:latin typeface="Open Sauce Light" panose="020B0604020202020204" charset="0"/>
                <a:ea typeface="Times New Roman" panose="02020603050405020304" pitchFamily="18" charset="0"/>
              </a:rPr>
              <a:t> </a:t>
            </a:r>
            <a:r>
              <a:rPr lang="en-US" dirty="0">
                <a:solidFill>
                  <a:schemeClr val="bg1"/>
                </a:solidFill>
                <a:effectLst/>
                <a:latin typeface="Open Sauce Light" panose="020B0604020202020204" charset="0"/>
                <a:ea typeface="Times New Roman" panose="02020603050405020304" pitchFamily="18" charset="0"/>
              </a:rPr>
              <a:t>event</a:t>
            </a:r>
            <a:r>
              <a:rPr lang="en-US" spc="-55" dirty="0">
                <a:solidFill>
                  <a:schemeClr val="bg1"/>
                </a:solidFill>
                <a:effectLst/>
                <a:latin typeface="Open Sauce Light" panose="020B0604020202020204" charset="0"/>
                <a:ea typeface="Times New Roman" panose="02020603050405020304" pitchFamily="18" charset="0"/>
              </a:rPr>
              <a:t> </a:t>
            </a:r>
            <a:r>
              <a:rPr lang="en-US" spc="-25" dirty="0">
                <a:solidFill>
                  <a:schemeClr val="bg1"/>
                </a:solidFill>
                <a:effectLst/>
                <a:latin typeface="Open Sauce Light" panose="020B0604020202020204" charset="0"/>
                <a:ea typeface="Times New Roman" panose="02020603050405020304" pitchFamily="18" charset="0"/>
              </a:rPr>
              <a:t>B.</a:t>
            </a:r>
            <a:endParaRPr lang="en-US" dirty="0">
              <a:solidFill>
                <a:schemeClr val="bg1"/>
              </a:solidFill>
              <a:effectLst/>
              <a:latin typeface="Open Sauce Light" panose="020B0604020202020204" charset="0"/>
              <a:ea typeface="Times New Roman" panose="02020603050405020304" pitchFamily="18" charset="0"/>
            </a:endParaRPr>
          </a:p>
          <a:p>
            <a:pPr marL="0" marR="0">
              <a:spcBef>
                <a:spcPts val="10"/>
              </a:spcBef>
              <a:spcAft>
                <a:spcPts val="0"/>
              </a:spcAft>
            </a:pPr>
            <a:r>
              <a:rPr lang="en-US" dirty="0">
                <a:solidFill>
                  <a:schemeClr val="bg1"/>
                </a:solidFill>
                <a:effectLst/>
                <a:latin typeface="Open Sauce Light" panose="020B0604020202020204" charset="0"/>
                <a:ea typeface="Times New Roman" panose="02020603050405020304" pitchFamily="18" charset="0"/>
              </a:rPr>
              <a:t> </a:t>
            </a:r>
          </a:p>
          <a:p>
            <a:pPr marL="63500" marR="541655">
              <a:lnSpc>
                <a:spcPct val="145000"/>
              </a:lnSpc>
              <a:spcBef>
                <a:spcPts val="0"/>
              </a:spcBef>
              <a:spcAft>
                <a:spcPts val="0"/>
              </a:spcAft>
            </a:pPr>
            <a:r>
              <a:rPr lang="en-US" dirty="0">
                <a:solidFill>
                  <a:schemeClr val="bg1"/>
                </a:solidFill>
                <a:effectLst/>
                <a:latin typeface="Open Sauce Light" panose="020B0604020202020204" charset="0"/>
                <a:ea typeface="Times New Roman" panose="02020603050405020304" pitchFamily="18" charset="0"/>
              </a:rPr>
              <a:t>P(B|A)</a:t>
            </a:r>
            <a:r>
              <a:rPr lang="en-US" spc="-25" dirty="0">
                <a:solidFill>
                  <a:schemeClr val="bg1"/>
                </a:solidFill>
                <a:effectLst/>
                <a:latin typeface="Open Sauce Light" panose="020B0604020202020204" charset="0"/>
                <a:ea typeface="Times New Roman" panose="02020603050405020304" pitchFamily="18" charset="0"/>
              </a:rPr>
              <a:t> </a:t>
            </a:r>
            <a:r>
              <a:rPr lang="en-US" dirty="0">
                <a:solidFill>
                  <a:schemeClr val="bg1"/>
                </a:solidFill>
                <a:effectLst/>
                <a:latin typeface="Open Sauce Light" panose="020B0604020202020204" charset="0"/>
                <a:ea typeface="Times New Roman" panose="02020603050405020304" pitchFamily="18" charset="0"/>
              </a:rPr>
              <a:t>is</a:t>
            </a:r>
            <a:r>
              <a:rPr lang="en-US" spc="-15" dirty="0">
                <a:solidFill>
                  <a:schemeClr val="bg1"/>
                </a:solidFill>
                <a:effectLst/>
                <a:latin typeface="Open Sauce Light" panose="020B0604020202020204" charset="0"/>
                <a:ea typeface="Times New Roman" panose="02020603050405020304" pitchFamily="18" charset="0"/>
              </a:rPr>
              <a:t> </a:t>
            </a:r>
            <a:r>
              <a:rPr lang="en-US" dirty="0">
                <a:solidFill>
                  <a:schemeClr val="bg1"/>
                </a:solidFill>
                <a:effectLst/>
                <a:latin typeface="Open Sauce Light" panose="020B0604020202020204" charset="0"/>
                <a:ea typeface="Times New Roman" panose="02020603050405020304" pitchFamily="18" charset="0"/>
              </a:rPr>
              <a:t>Likelihood</a:t>
            </a:r>
            <a:r>
              <a:rPr lang="en-US" spc="-15" dirty="0">
                <a:solidFill>
                  <a:schemeClr val="bg1"/>
                </a:solidFill>
                <a:effectLst/>
                <a:latin typeface="Open Sauce Light" panose="020B0604020202020204" charset="0"/>
                <a:ea typeface="Times New Roman" panose="02020603050405020304" pitchFamily="18" charset="0"/>
              </a:rPr>
              <a:t> </a:t>
            </a:r>
            <a:r>
              <a:rPr lang="en-US" dirty="0">
                <a:solidFill>
                  <a:schemeClr val="bg1"/>
                </a:solidFill>
                <a:effectLst/>
                <a:latin typeface="Open Sauce Light" panose="020B0604020202020204" charset="0"/>
                <a:ea typeface="Times New Roman" panose="02020603050405020304" pitchFamily="18" charset="0"/>
              </a:rPr>
              <a:t>probability:</a:t>
            </a:r>
            <a:r>
              <a:rPr lang="en-US" spc="-15" dirty="0">
                <a:solidFill>
                  <a:schemeClr val="bg1"/>
                </a:solidFill>
                <a:effectLst/>
                <a:latin typeface="Open Sauce Light" panose="020B0604020202020204" charset="0"/>
                <a:ea typeface="Times New Roman" panose="02020603050405020304" pitchFamily="18" charset="0"/>
              </a:rPr>
              <a:t> </a:t>
            </a:r>
            <a:r>
              <a:rPr lang="en-US" dirty="0">
                <a:solidFill>
                  <a:schemeClr val="bg1"/>
                </a:solidFill>
                <a:effectLst/>
                <a:latin typeface="Open Sauce Light" panose="020B0604020202020204" charset="0"/>
                <a:ea typeface="Times New Roman" panose="02020603050405020304" pitchFamily="18" charset="0"/>
              </a:rPr>
              <a:t>Probability</a:t>
            </a:r>
            <a:r>
              <a:rPr lang="en-US" spc="-15" dirty="0">
                <a:solidFill>
                  <a:schemeClr val="bg1"/>
                </a:solidFill>
                <a:effectLst/>
                <a:latin typeface="Open Sauce Light" panose="020B0604020202020204" charset="0"/>
                <a:ea typeface="Times New Roman" panose="02020603050405020304" pitchFamily="18" charset="0"/>
              </a:rPr>
              <a:t> </a:t>
            </a:r>
            <a:r>
              <a:rPr lang="en-US" dirty="0">
                <a:solidFill>
                  <a:schemeClr val="bg1"/>
                </a:solidFill>
                <a:effectLst/>
                <a:latin typeface="Open Sauce Light" panose="020B0604020202020204" charset="0"/>
                <a:ea typeface="Times New Roman" panose="02020603050405020304" pitchFamily="18" charset="0"/>
              </a:rPr>
              <a:t>of</a:t>
            </a:r>
            <a:r>
              <a:rPr lang="en-US" spc="-15" dirty="0">
                <a:solidFill>
                  <a:schemeClr val="bg1"/>
                </a:solidFill>
                <a:effectLst/>
                <a:latin typeface="Open Sauce Light" panose="020B0604020202020204" charset="0"/>
                <a:ea typeface="Times New Roman" panose="02020603050405020304" pitchFamily="18" charset="0"/>
              </a:rPr>
              <a:t> </a:t>
            </a:r>
            <a:r>
              <a:rPr lang="en-US" dirty="0">
                <a:solidFill>
                  <a:schemeClr val="bg1"/>
                </a:solidFill>
                <a:effectLst/>
                <a:latin typeface="Open Sauce Light" panose="020B0604020202020204" charset="0"/>
                <a:ea typeface="Times New Roman" panose="02020603050405020304" pitchFamily="18" charset="0"/>
              </a:rPr>
              <a:t>the</a:t>
            </a:r>
            <a:r>
              <a:rPr lang="en-US" spc="-20" dirty="0">
                <a:solidFill>
                  <a:schemeClr val="bg1"/>
                </a:solidFill>
                <a:effectLst/>
                <a:latin typeface="Open Sauce Light" panose="020B0604020202020204" charset="0"/>
                <a:ea typeface="Times New Roman" panose="02020603050405020304" pitchFamily="18" charset="0"/>
              </a:rPr>
              <a:t> </a:t>
            </a:r>
            <a:r>
              <a:rPr lang="en-US" dirty="0">
                <a:solidFill>
                  <a:schemeClr val="bg1"/>
                </a:solidFill>
                <a:effectLst/>
                <a:latin typeface="Open Sauce Light" panose="020B0604020202020204" charset="0"/>
                <a:ea typeface="Times New Roman" panose="02020603050405020304" pitchFamily="18" charset="0"/>
              </a:rPr>
              <a:t>evidence</a:t>
            </a:r>
            <a:r>
              <a:rPr lang="en-US" spc="-20" dirty="0">
                <a:solidFill>
                  <a:schemeClr val="bg1"/>
                </a:solidFill>
                <a:effectLst/>
                <a:latin typeface="Open Sauce Light" panose="020B0604020202020204" charset="0"/>
                <a:ea typeface="Times New Roman" panose="02020603050405020304" pitchFamily="18" charset="0"/>
              </a:rPr>
              <a:t> </a:t>
            </a:r>
            <a:r>
              <a:rPr lang="en-US" dirty="0">
                <a:solidFill>
                  <a:schemeClr val="bg1"/>
                </a:solidFill>
                <a:effectLst/>
                <a:latin typeface="Open Sauce Light" panose="020B0604020202020204" charset="0"/>
                <a:ea typeface="Times New Roman" panose="02020603050405020304" pitchFamily="18" charset="0"/>
              </a:rPr>
              <a:t>given</a:t>
            </a:r>
            <a:r>
              <a:rPr lang="en-US" spc="-15" dirty="0">
                <a:solidFill>
                  <a:schemeClr val="bg1"/>
                </a:solidFill>
                <a:effectLst/>
                <a:latin typeface="Open Sauce Light" panose="020B0604020202020204" charset="0"/>
                <a:ea typeface="Times New Roman" panose="02020603050405020304" pitchFamily="18" charset="0"/>
              </a:rPr>
              <a:t> </a:t>
            </a:r>
            <a:r>
              <a:rPr lang="en-US" dirty="0">
                <a:solidFill>
                  <a:schemeClr val="bg1"/>
                </a:solidFill>
                <a:effectLst/>
                <a:latin typeface="Open Sauce Light" panose="020B0604020202020204" charset="0"/>
                <a:ea typeface="Times New Roman" panose="02020603050405020304" pitchFamily="18" charset="0"/>
              </a:rPr>
              <a:t>that</a:t>
            </a:r>
            <a:r>
              <a:rPr lang="en-US" spc="-15" dirty="0">
                <a:solidFill>
                  <a:schemeClr val="bg1"/>
                </a:solidFill>
                <a:effectLst/>
                <a:latin typeface="Open Sauce Light" panose="020B0604020202020204" charset="0"/>
                <a:ea typeface="Times New Roman" panose="02020603050405020304" pitchFamily="18" charset="0"/>
              </a:rPr>
              <a:t> </a:t>
            </a:r>
            <a:r>
              <a:rPr lang="en-US" dirty="0">
                <a:solidFill>
                  <a:schemeClr val="bg1"/>
                </a:solidFill>
                <a:effectLst/>
                <a:latin typeface="Open Sauce Light" panose="020B0604020202020204" charset="0"/>
                <a:ea typeface="Times New Roman" panose="02020603050405020304" pitchFamily="18" charset="0"/>
              </a:rPr>
              <a:t>the</a:t>
            </a:r>
            <a:r>
              <a:rPr lang="en-US" spc="-10" dirty="0">
                <a:solidFill>
                  <a:schemeClr val="bg1"/>
                </a:solidFill>
                <a:effectLst/>
                <a:latin typeface="Open Sauce Light" panose="020B0604020202020204" charset="0"/>
                <a:ea typeface="Times New Roman" panose="02020603050405020304" pitchFamily="18" charset="0"/>
              </a:rPr>
              <a:t> </a:t>
            </a:r>
            <a:r>
              <a:rPr lang="en-US" dirty="0">
                <a:solidFill>
                  <a:schemeClr val="bg1"/>
                </a:solidFill>
                <a:effectLst/>
                <a:latin typeface="Open Sauce Light" panose="020B0604020202020204" charset="0"/>
                <a:ea typeface="Times New Roman" panose="02020603050405020304" pitchFamily="18" charset="0"/>
              </a:rPr>
              <a:t>probability</a:t>
            </a:r>
            <a:r>
              <a:rPr lang="en-US" spc="-15" dirty="0">
                <a:solidFill>
                  <a:schemeClr val="bg1"/>
                </a:solidFill>
                <a:effectLst/>
                <a:latin typeface="Open Sauce Light" panose="020B0604020202020204" charset="0"/>
                <a:ea typeface="Times New Roman" panose="02020603050405020304" pitchFamily="18" charset="0"/>
              </a:rPr>
              <a:t> </a:t>
            </a:r>
            <a:r>
              <a:rPr lang="en-US" dirty="0">
                <a:solidFill>
                  <a:schemeClr val="bg1"/>
                </a:solidFill>
                <a:effectLst/>
                <a:latin typeface="Open Sauce Light" panose="020B0604020202020204" charset="0"/>
                <a:ea typeface="Times New Roman" panose="02020603050405020304" pitchFamily="18" charset="0"/>
              </a:rPr>
              <a:t>of</a:t>
            </a:r>
            <a:r>
              <a:rPr lang="en-US" spc="-15" dirty="0">
                <a:solidFill>
                  <a:schemeClr val="bg1"/>
                </a:solidFill>
                <a:effectLst/>
                <a:latin typeface="Open Sauce Light" panose="020B0604020202020204" charset="0"/>
                <a:ea typeface="Times New Roman" panose="02020603050405020304" pitchFamily="18" charset="0"/>
              </a:rPr>
              <a:t> </a:t>
            </a:r>
            <a:r>
              <a:rPr lang="en-US" dirty="0">
                <a:solidFill>
                  <a:schemeClr val="bg1"/>
                </a:solidFill>
                <a:effectLst/>
                <a:latin typeface="Open Sauce Light" panose="020B0604020202020204" charset="0"/>
                <a:ea typeface="Times New Roman" panose="02020603050405020304" pitchFamily="18" charset="0"/>
              </a:rPr>
              <a:t>a hypothesis is true.</a:t>
            </a:r>
          </a:p>
          <a:p>
            <a:pPr marL="0" marR="0">
              <a:spcBef>
                <a:spcPts val="45"/>
              </a:spcBef>
              <a:spcAft>
                <a:spcPts val="0"/>
              </a:spcAft>
            </a:pPr>
            <a:r>
              <a:rPr lang="en-US" dirty="0">
                <a:solidFill>
                  <a:schemeClr val="bg1"/>
                </a:solidFill>
                <a:effectLst/>
                <a:latin typeface="Open Sauce Light" panose="020B0604020202020204" charset="0"/>
                <a:ea typeface="Times New Roman" panose="02020603050405020304" pitchFamily="18" charset="0"/>
              </a:rPr>
              <a:t> </a:t>
            </a:r>
          </a:p>
          <a:p>
            <a:pPr marL="63500" marR="541655">
              <a:lnSpc>
                <a:spcPct val="200000"/>
              </a:lnSpc>
              <a:spcBef>
                <a:spcPts val="0"/>
              </a:spcBef>
              <a:spcAft>
                <a:spcPts val="0"/>
              </a:spcAft>
            </a:pPr>
            <a:r>
              <a:rPr lang="en-US" dirty="0">
                <a:solidFill>
                  <a:schemeClr val="bg1"/>
                </a:solidFill>
                <a:effectLst/>
                <a:latin typeface="Open Sauce Light" panose="020B0604020202020204" charset="0"/>
                <a:ea typeface="Times New Roman" panose="02020603050405020304" pitchFamily="18" charset="0"/>
              </a:rPr>
              <a:t>P(A)</a:t>
            </a:r>
            <a:r>
              <a:rPr lang="en-US" spc="-45" dirty="0">
                <a:solidFill>
                  <a:schemeClr val="bg1"/>
                </a:solidFill>
                <a:effectLst/>
                <a:latin typeface="Open Sauce Light" panose="020B0604020202020204" charset="0"/>
                <a:ea typeface="Times New Roman" panose="02020603050405020304" pitchFamily="18" charset="0"/>
              </a:rPr>
              <a:t> </a:t>
            </a:r>
            <a:r>
              <a:rPr lang="en-US" dirty="0">
                <a:solidFill>
                  <a:schemeClr val="bg1"/>
                </a:solidFill>
                <a:effectLst/>
                <a:latin typeface="Open Sauce Light" panose="020B0604020202020204" charset="0"/>
                <a:ea typeface="Times New Roman" panose="02020603050405020304" pitchFamily="18" charset="0"/>
              </a:rPr>
              <a:t>is</a:t>
            </a:r>
            <a:r>
              <a:rPr lang="en-US" spc="-40" dirty="0">
                <a:solidFill>
                  <a:schemeClr val="bg1"/>
                </a:solidFill>
                <a:effectLst/>
                <a:latin typeface="Open Sauce Light" panose="020B0604020202020204" charset="0"/>
                <a:ea typeface="Times New Roman" panose="02020603050405020304" pitchFamily="18" charset="0"/>
              </a:rPr>
              <a:t> </a:t>
            </a:r>
            <a:r>
              <a:rPr lang="en-US" dirty="0">
                <a:solidFill>
                  <a:schemeClr val="bg1"/>
                </a:solidFill>
                <a:effectLst/>
                <a:latin typeface="Open Sauce Light" panose="020B0604020202020204" charset="0"/>
                <a:ea typeface="Times New Roman" panose="02020603050405020304" pitchFamily="18" charset="0"/>
              </a:rPr>
              <a:t>Prior</a:t>
            </a:r>
            <a:r>
              <a:rPr lang="en-US" spc="-45" dirty="0">
                <a:solidFill>
                  <a:schemeClr val="bg1"/>
                </a:solidFill>
                <a:effectLst/>
                <a:latin typeface="Open Sauce Light" panose="020B0604020202020204" charset="0"/>
                <a:ea typeface="Times New Roman" panose="02020603050405020304" pitchFamily="18" charset="0"/>
              </a:rPr>
              <a:t> </a:t>
            </a:r>
            <a:r>
              <a:rPr lang="en-US" dirty="0">
                <a:solidFill>
                  <a:schemeClr val="bg1"/>
                </a:solidFill>
                <a:effectLst/>
                <a:latin typeface="Open Sauce Light" panose="020B0604020202020204" charset="0"/>
                <a:ea typeface="Times New Roman" panose="02020603050405020304" pitchFamily="18" charset="0"/>
              </a:rPr>
              <a:t>Probability:</a:t>
            </a:r>
            <a:r>
              <a:rPr lang="en-US" spc="-45" dirty="0">
                <a:solidFill>
                  <a:schemeClr val="bg1"/>
                </a:solidFill>
                <a:effectLst/>
                <a:latin typeface="Open Sauce Light" panose="020B0604020202020204" charset="0"/>
                <a:ea typeface="Times New Roman" panose="02020603050405020304" pitchFamily="18" charset="0"/>
              </a:rPr>
              <a:t> </a:t>
            </a:r>
            <a:r>
              <a:rPr lang="en-US" dirty="0">
                <a:solidFill>
                  <a:schemeClr val="bg1"/>
                </a:solidFill>
                <a:effectLst/>
                <a:latin typeface="Open Sauce Light" panose="020B0604020202020204" charset="0"/>
                <a:ea typeface="Times New Roman" panose="02020603050405020304" pitchFamily="18" charset="0"/>
              </a:rPr>
              <a:t>Probability</a:t>
            </a:r>
            <a:r>
              <a:rPr lang="en-US" spc="-35" dirty="0">
                <a:solidFill>
                  <a:schemeClr val="bg1"/>
                </a:solidFill>
                <a:effectLst/>
                <a:latin typeface="Open Sauce Light" panose="020B0604020202020204" charset="0"/>
                <a:ea typeface="Times New Roman" panose="02020603050405020304" pitchFamily="18" charset="0"/>
              </a:rPr>
              <a:t> </a:t>
            </a:r>
            <a:r>
              <a:rPr lang="en-US" dirty="0">
                <a:solidFill>
                  <a:schemeClr val="bg1"/>
                </a:solidFill>
                <a:effectLst/>
                <a:latin typeface="Open Sauce Light" panose="020B0604020202020204" charset="0"/>
                <a:ea typeface="Times New Roman" panose="02020603050405020304" pitchFamily="18" charset="0"/>
              </a:rPr>
              <a:t>of</a:t>
            </a:r>
            <a:r>
              <a:rPr lang="en-US" spc="-45" dirty="0">
                <a:solidFill>
                  <a:schemeClr val="bg1"/>
                </a:solidFill>
                <a:effectLst/>
                <a:latin typeface="Open Sauce Light" panose="020B0604020202020204" charset="0"/>
                <a:ea typeface="Times New Roman" panose="02020603050405020304" pitchFamily="18" charset="0"/>
              </a:rPr>
              <a:t> </a:t>
            </a:r>
            <a:r>
              <a:rPr lang="en-US" dirty="0">
                <a:solidFill>
                  <a:schemeClr val="bg1"/>
                </a:solidFill>
                <a:effectLst/>
                <a:latin typeface="Open Sauce Light" panose="020B0604020202020204" charset="0"/>
                <a:ea typeface="Times New Roman" panose="02020603050405020304" pitchFamily="18" charset="0"/>
              </a:rPr>
              <a:t>hypothesis</a:t>
            </a:r>
            <a:r>
              <a:rPr lang="en-US" spc="-35" dirty="0">
                <a:solidFill>
                  <a:schemeClr val="bg1"/>
                </a:solidFill>
                <a:effectLst/>
                <a:latin typeface="Open Sauce Light" panose="020B0604020202020204" charset="0"/>
                <a:ea typeface="Times New Roman" panose="02020603050405020304" pitchFamily="18" charset="0"/>
              </a:rPr>
              <a:t> </a:t>
            </a:r>
            <a:r>
              <a:rPr lang="en-US" dirty="0">
                <a:solidFill>
                  <a:schemeClr val="bg1"/>
                </a:solidFill>
                <a:effectLst/>
                <a:latin typeface="Open Sauce Light" panose="020B0604020202020204" charset="0"/>
                <a:ea typeface="Times New Roman" panose="02020603050405020304" pitchFamily="18" charset="0"/>
              </a:rPr>
              <a:t>before</a:t>
            </a:r>
            <a:r>
              <a:rPr lang="en-US" spc="-45" dirty="0">
                <a:solidFill>
                  <a:schemeClr val="bg1"/>
                </a:solidFill>
                <a:effectLst/>
                <a:latin typeface="Open Sauce Light" panose="020B0604020202020204" charset="0"/>
                <a:ea typeface="Times New Roman" panose="02020603050405020304" pitchFamily="18" charset="0"/>
              </a:rPr>
              <a:t> </a:t>
            </a:r>
            <a:r>
              <a:rPr lang="en-US" dirty="0">
                <a:solidFill>
                  <a:schemeClr val="bg1"/>
                </a:solidFill>
                <a:effectLst/>
                <a:latin typeface="Open Sauce Light" panose="020B0604020202020204" charset="0"/>
                <a:ea typeface="Times New Roman" panose="02020603050405020304" pitchFamily="18" charset="0"/>
              </a:rPr>
              <a:t>observing</a:t>
            </a:r>
            <a:r>
              <a:rPr lang="en-US" spc="-40" dirty="0">
                <a:solidFill>
                  <a:schemeClr val="bg1"/>
                </a:solidFill>
                <a:effectLst/>
                <a:latin typeface="Open Sauce Light" panose="020B0604020202020204" charset="0"/>
                <a:ea typeface="Times New Roman" panose="02020603050405020304" pitchFamily="18" charset="0"/>
              </a:rPr>
              <a:t> </a:t>
            </a:r>
            <a:r>
              <a:rPr lang="en-US" dirty="0">
                <a:solidFill>
                  <a:schemeClr val="bg1"/>
                </a:solidFill>
                <a:effectLst/>
                <a:latin typeface="Open Sauce Light" panose="020B0604020202020204" charset="0"/>
                <a:ea typeface="Times New Roman" panose="02020603050405020304" pitchFamily="18" charset="0"/>
              </a:rPr>
              <a:t>the</a:t>
            </a:r>
            <a:r>
              <a:rPr lang="en-US" spc="-30" dirty="0">
                <a:solidFill>
                  <a:schemeClr val="bg1"/>
                </a:solidFill>
                <a:effectLst/>
                <a:latin typeface="Open Sauce Light" panose="020B0604020202020204" charset="0"/>
                <a:ea typeface="Times New Roman" panose="02020603050405020304" pitchFamily="18" charset="0"/>
              </a:rPr>
              <a:t> </a:t>
            </a:r>
            <a:r>
              <a:rPr lang="en-US" dirty="0">
                <a:solidFill>
                  <a:schemeClr val="bg1"/>
                </a:solidFill>
                <a:effectLst/>
                <a:latin typeface="Open Sauce Light" panose="020B0604020202020204" charset="0"/>
                <a:ea typeface="Times New Roman" panose="02020603050405020304" pitchFamily="18" charset="0"/>
              </a:rPr>
              <a:t>evidence.</a:t>
            </a:r>
            <a:r>
              <a:rPr lang="en-US" spc="-15" dirty="0">
                <a:solidFill>
                  <a:schemeClr val="bg1"/>
                </a:solidFill>
                <a:effectLst/>
                <a:latin typeface="Open Sauce Light" panose="020B0604020202020204" charset="0"/>
                <a:ea typeface="Times New Roman" panose="02020603050405020304" pitchFamily="18" charset="0"/>
              </a:rPr>
              <a:t> </a:t>
            </a:r>
            <a:r>
              <a:rPr lang="en-US" dirty="0">
                <a:solidFill>
                  <a:schemeClr val="bg1"/>
                </a:solidFill>
                <a:effectLst/>
                <a:latin typeface="Open Sauce Light" panose="020B0604020202020204" charset="0"/>
                <a:ea typeface="Times New Roman" panose="02020603050405020304" pitchFamily="18" charset="0"/>
              </a:rPr>
              <a:t>P(B)</a:t>
            </a:r>
            <a:r>
              <a:rPr lang="en-US" spc="-20" dirty="0">
                <a:solidFill>
                  <a:schemeClr val="bg1"/>
                </a:solidFill>
                <a:effectLst/>
                <a:latin typeface="Open Sauce Light" panose="020B0604020202020204" charset="0"/>
                <a:ea typeface="Times New Roman" panose="02020603050405020304" pitchFamily="18" charset="0"/>
              </a:rPr>
              <a:t> </a:t>
            </a:r>
            <a:r>
              <a:rPr lang="en-US" dirty="0">
                <a:solidFill>
                  <a:schemeClr val="bg1"/>
                </a:solidFill>
                <a:effectLst/>
                <a:latin typeface="Open Sauce Light" panose="020B0604020202020204" charset="0"/>
                <a:ea typeface="Times New Roman" panose="02020603050405020304" pitchFamily="18" charset="0"/>
              </a:rPr>
              <a:t>is Marginal Probability: Probability of Evidence.</a:t>
            </a:r>
          </a:p>
        </p:txBody>
      </p:sp>
    </p:spTree>
    <p:extLst>
      <p:ext uri="{BB962C8B-B14F-4D97-AF65-F5344CB8AC3E}">
        <p14:creationId xmlns:p14="http://schemas.microsoft.com/office/powerpoint/2010/main" val="36220236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3" name="Group 3"/>
          <p:cNvGrpSpPr/>
          <p:nvPr/>
        </p:nvGrpSpPr>
        <p:grpSpPr>
          <a:xfrm>
            <a:off x="-1402344" y="852634"/>
            <a:ext cx="15976580" cy="8100865"/>
            <a:chOff x="0" y="0"/>
            <a:chExt cx="64966666" cy="21511726"/>
          </a:xfrm>
        </p:grpSpPr>
        <p:sp>
          <p:nvSpPr>
            <p:cNvPr id="4" name="Freeform 4"/>
            <p:cNvSpPr/>
            <p:nvPr/>
          </p:nvSpPr>
          <p:spPr>
            <a:xfrm>
              <a:off x="0" y="0"/>
              <a:ext cx="64966664" cy="21511726"/>
            </a:xfrm>
            <a:custGeom>
              <a:avLst/>
              <a:gdLst/>
              <a:ahLst/>
              <a:cxnLst/>
              <a:rect l="l" t="t" r="r" b="b"/>
              <a:pathLst>
                <a:path w="64966664" h="21511726">
                  <a:moveTo>
                    <a:pt x="0" y="0"/>
                  </a:moveTo>
                  <a:lnTo>
                    <a:pt x="0" y="21511726"/>
                  </a:lnTo>
                  <a:lnTo>
                    <a:pt x="64966664" y="21511726"/>
                  </a:lnTo>
                  <a:lnTo>
                    <a:pt x="64966664" y="0"/>
                  </a:lnTo>
                  <a:lnTo>
                    <a:pt x="0" y="0"/>
                  </a:lnTo>
                  <a:close/>
                  <a:moveTo>
                    <a:pt x="64905706" y="21450765"/>
                  </a:moveTo>
                  <a:lnTo>
                    <a:pt x="59690" y="21450765"/>
                  </a:lnTo>
                  <a:lnTo>
                    <a:pt x="59690" y="59690"/>
                  </a:lnTo>
                  <a:lnTo>
                    <a:pt x="64905706" y="59690"/>
                  </a:lnTo>
                  <a:lnTo>
                    <a:pt x="64905706" y="21450765"/>
                  </a:lnTo>
                  <a:close/>
                </a:path>
              </a:pathLst>
            </a:custGeom>
            <a:solidFill>
              <a:srgbClr val="FFFFFF"/>
            </a:solidFill>
          </p:spPr>
        </p:sp>
      </p:grpSp>
      <p:pic>
        <p:nvPicPr>
          <p:cNvPr id="6" name="Picture 6"/>
          <p:cNvPicPr>
            <a:picLocks noChangeAspect="1"/>
          </p:cNvPicPr>
          <p:nvPr/>
        </p:nvPicPr>
        <p:blipFill>
          <a:blip r:embed="rId2"/>
          <a:srcRect/>
          <a:stretch>
            <a:fillRect/>
          </a:stretch>
        </p:blipFill>
        <p:spPr>
          <a:xfrm>
            <a:off x="-4330941" y="-1399757"/>
            <a:ext cx="6310062" cy="7252944"/>
          </a:xfrm>
          <a:prstGeom prst="rect">
            <a:avLst/>
          </a:prstGeom>
        </p:spPr>
      </p:pic>
      <p:pic>
        <p:nvPicPr>
          <p:cNvPr id="7" name="Picture 7"/>
          <p:cNvPicPr>
            <a:picLocks noChangeAspect="1"/>
          </p:cNvPicPr>
          <p:nvPr/>
        </p:nvPicPr>
        <p:blipFill>
          <a:blip r:embed="rId3"/>
          <a:srcRect/>
          <a:stretch>
            <a:fillRect/>
          </a:stretch>
        </p:blipFill>
        <p:spPr>
          <a:xfrm>
            <a:off x="16984199" y="-1302171"/>
            <a:ext cx="2607602" cy="2604342"/>
          </a:xfrm>
          <a:prstGeom prst="rect">
            <a:avLst/>
          </a:prstGeom>
        </p:spPr>
      </p:pic>
      <p:pic>
        <p:nvPicPr>
          <p:cNvPr id="8" name="Picture 8"/>
          <p:cNvPicPr>
            <a:picLocks noChangeAspect="1"/>
          </p:cNvPicPr>
          <p:nvPr/>
        </p:nvPicPr>
        <p:blipFill>
          <a:blip r:embed="rId4"/>
          <a:srcRect/>
          <a:stretch>
            <a:fillRect/>
          </a:stretch>
        </p:blipFill>
        <p:spPr>
          <a:xfrm>
            <a:off x="12804440" y="8219535"/>
            <a:ext cx="1791567" cy="1498198"/>
          </a:xfrm>
          <a:prstGeom prst="rect">
            <a:avLst/>
          </a:prstGeom>
        </p:spPr>
      </p:pic>
      <p:pic>
        <p:nvPicPr>
          <p:cNvPr id="10" name="Picture 10"/>
          <p:cNvPicPr>
            <a:picLocks noChangeAspect="1"/>
          </p:cNvPicPr>
          <p:nvPr/>
        </p:nvPicPr>
        <p:blipFill>
          <a:blip r:embed="rId5"/>
          <a:srcRect l="73053"/>
          <a:stretch>
            <a:fillRect/>
          </a:stretch>
        </p:blipFill>
        <p:spPr>
          <a:xfrm>
            <a:off x="15127941" y="8028072"/>
            <a:ext cx="2410457" cy="1675228"/>
          </a:xfrm>
          <a:prstGeom prst="rect">
            <a:avLst/>
          </a:prstGeom>
        </p:spPr>
      </p:pic>
      <p:sp>
        <p:nvSpPr>
          <p:cNvPr id="14" name="TextBox 13">
            <a:extLst>
              <a:ext uri="{FF2B5EF4-FFF2-40B4-BE49-F238E27FC236}">
                <a16:creationId xmlns:a16="http://schemas.microsoft.com/office/drawing/2014/main" id="{67384FA1-2D73-BD46-E620-CA3C863EF493}"/>
              </a:ext>
            </a:extLst>
          </p:cNvPr>
          <p:cNvSpPr txBox="1"/>
          <p:nvPr/>
        </p:nvSpPr>
        <p:spPr>
          <a:xfrm>
            <a:off x="2484784" y="1622440"/>
            <a:ext cx="10286998" cy="821700"/>
          </a:xfrm>
          <a:prstGeom prst="rect">
            <a:avLst/>
          </a:prstGeom>
          <a:noFill/>
        </p:spPr>
        <p:txBody>
          <a:bodyPr wrap="square" rtlCol="0">
            <a:spAutoFit/>
          </a:bodyPr>
          <a:lstStyle/>
          <a:p>
            <a:pPr>
              <a:lnSpc>
                <a:spcPct val="150000"/>
              </a:lnSpc>
            </a:pPr>
            <a:r>
              <a:rPr lang="en-US" sz="3600" b="1" dirty="0">
                <a:solidFill>
                  <a:schemeClr val="bg1"/>
                </a:solidFill>
                <a:latin typeface="Open Sauce Light" panose="020B0604020202020204" charset="0"/>
                <a:ea typeface="Verdana" panose="020B0604030504040204" pitchFamily="34" charset="0"/>
                <a:cs typeface="Times New Roman" panose="02020603050405020304" pitchFamily="18" charset="0"/>
              </a:rPr>
              <a:t>DECISION TREE ALGORITHM</a:t>
            </a:r>
          </a:p>
        </p:txBody>
      </p:sp>
      <p:sp>
        <p:nvSpPr>
          <p:cNvPr id="9" name="TextBox 8">
            <a:extLst>
              <a:ext uri="{FF2B5EF4-FFF2-40B4-BE49-F238E27FC236}">
                <a16:creationId xmlns:a16="http://schemas.microsoft.com/office/drawing/2014/main" id="{CE84E300-2393-00B1-2663-A9C2B1FD5D31}"/>
              </a:ext>
            </a:extLst>
          </p:cNvPr>
          <p:cNvSpPr txBox="1"/>
          <p:nvPr/>
        </p:nvSpPr>
        <p:spPr>
          <a:xfrm>
            <a:off x="2484784" y="2797524"/>
            <a:ext cx="10286999" cy="4708981"/>
          </a:xfrm>
          <a:prstGeom prst="rect">
            <a:avLst/>
          </a:prstGeom>
          <a:noFill/>
        </p:spPr>
        <p:txBody>
          <a:bodyPr wrap="square" rtlCol="0">
            <a:spAutoFit/>
          </a:bodyPr>
          <a:lstStyle/>
          <a:p>
            <a:pPr algn="just"/>
            <a:r>
              <a:rPr lang="en-US" sz="2000" b="1" dirty="0">
                <a:solidFill>
                  <a:schemeClr val="bg1"/>
                </a:solidFill>
                <a:latin typeface="Open Sauce Light" panose="020B0604020202020204" charset="0"/>
              </a:rPr>
              <a:t>Decision Tree is a Supervised learning technique that can be used for both classification and regression problems, but mostly it is preferred for solving classification problems. It is a tree- structured classifier, where internal nodes represent the features of a dataset, branches represent the decision rules and each leaf node represents the outcome. In a Decision Tree, there are two nodes, which are the Decision Node and Leaf Node.</a:t>
            </a:r>
          </a:p>
          <a:p>
            <a:pPr algn="just"/>
            <a:endParaRPr lang="en-US" sz="2000" b="1" dirty="0">
              <a:solidFill>
                <a:schemeClr val="bg1"/>
              </a:solidFill>
              <a:latin typeface="Open Sauce Light" panose="020B0604020202020204" charset="0"/>
            </a:endParaRPr>
          </a:p>
          <a:p>
            <a:pPr algn="just"/>
            <a:r>
              <a:rPr lang="en-US" sz="2000" dirty="0">
                <a:solidFill>
                  <a:schemeClr val="bg1"/>
                </a:solidFill>
                <a:latin typeface="Open Sauce Light" panose="020B0604020202020204" charset="0"/>
              </a:rPr>
              <a:t>In a Decision Tree, for predicting the class of the given dataset, the algorithm starts from the root node of the tree. This algorithm compares the values of the root attribute with the record (real dataset) attribute and, based on the comparison, follows the branch and jumps to the next node.</a:t>
            </a:r>
          </a:p>
          <a:p>
            <a:pPr algn="just"/>
            <a:endParaRPr lang="en-US" sz="2000" dirty="0">
              <a:solidFill>
                <a:schemeClr val="bg1"/>
              </a:solidFill>
              <a:latin typeface="Open Sauce Light" panose="020B0604020202020204" charset="0"/>
            </a:endParaRPr>
          </a:p>
          <a:p>
            <a:pPr algn="just"/>
            <a:r>
              <a:rPr lang="en-US" sz="2000" dirty="0">
                <a:solidFill>
                  <a:schemeClr val="bg1"/>
                </a:solidFill>
                <a:latin typeface="Open Sauce Light" panose="020B0604020202020204" charset="0"/>
              </a:rPr>
              <a:t>For the next node, the algorithm again compares the attribute value with the other sub-nodes and moves further. It continues the process until it reaches the leaf node of the tree. </a:t>
            </a:r>
          </a:p>
        </p:txBody>
      </p:sp>
    </p:spTree>
    <p:extLst>
      <p:ext uri="{BB962C8B-B14F-4D97-AF65-F5344CB8AC3E}">
        <p14:creationId xmlns:p14="http://schemas.microsoft.com/office/powerpoint/2010/main" val="20898441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3" name="Group 3"/>
          <p:cNvGrpSpPr/>
          <p:nvPr/>
        </p:nvGrpSpPr>
        <p:grpSpPr>
          <a:xfrm>
            <a:off x="-1402344" y="852634"/>
            <a:ext cx="15976580" cy="8100865"/>
            <a:chOff x="0" y="0"/>
            <a:chExt cx="64966666" cy="21511726"/>
          </a:xfrm>
        </p:grpSpPr>
        <p:sp>
          <p:nvSpPr>
            <p:cNvPr id="4" name="Freeform 4"/>
            <p:cNvSpPr/>
            <p:nvPr/>
          </p:nvSpPr>
          <p:spPr>
            <a:xfrm>
              <a:off x="0" y="0"/>
              <a:ext cx="64966664" cy="21511726"/>
            </a:xfrm>
            <a:custGeom>
              <a:avLst/>
              <a:gdLst/>
              <a:ahLst/>
              <a:cxnLst/>
              <a:rect l="l" t="t" r="r" b="b"/>
              <a:pathLst>
                <a:path w="64966664" h="21511726">
                  <a:moveTo>
                    <a:pt x="0" y="0"/>
                  </a:moveTo>
                  <a:lnTo>
                    <a:pt x="0" y="21511726"/>
                  </a:lnTo>
                  <a:lnTo>
                    <a:pt x="64966664" y="21511726"/>
                  </a:lnTo>
                  <a:lnTo>
                    <a:pt x="64966664" y="0"/>
                  </a:lnTo>
                  <a:lnTo>
                    <a:pt x="0" y="0"/>
                  </a:lnTo>
                  <a:close/>
                  <a:moveTo>
                    <a:pt x="64905706" y="21450765"/>
                  </a:moveTo>
                  <a:lnTo>
                    <a:pt x="59690" y="21450765"/>
                  </a:lnTo>
                  <a:lnTo>
                    <a:pt x="59690" y="59690"/>
                  </a:lnTo>
                  <a:lnTo>
                    <a:pt x="64905706" y="59690"/>
                  </a:lnTo>
                  <a:lnTo>
                    <a:pt x="64905706" y="21450765"/>
                  </a:lnTo>
                  <a:close/>
                </a:path>
              </a:pathLst>
            </a:custGeom>
            <a:solidFill>
              <a:srgbClr val="FFFFFF"/>
            </a:solidFill>
          </p:spPr>
        </p:sp>
      </p:grpSp>
      <p:pic>
        <p:nvPicPr>
          <p:cNvPr id="6" name="Picture 6"/>
          <p:cNvPicPr>
            <a:picLocks noChangeAspect="1"/>
          </p:cNvPicPr>
          <p:nvPr/>
        </p:nvPicPr>
        <p:blipFill>
          <a:blip r:embed="rId2"/>
          <a:srcRect/>
          <a:stretch>
            <a:fillRect/>
          </a:stretch>
        </p:blipFill>
        <p:spPr>
          <a:xfrm>
            <a:off x="-4330941" y="-1399757"/>
            <a:ext cx="6310062" cy="7252944"/>
          </a:xfrm>
          <a:prstGeom prst="rect">
            <a:avLst/>
          </a:prstGeom>
        </p:spPr>
      </p:pic>
      <p:pic>
        <p:nvPicPr>
          <p:cNvPr id="7" name="Picture 7"/>
          <p:cNvPicPr>
            <a:picLocks noChangeAspect="1"/>
          </p:cNvPicPr>
          <p:nvPr/>
        </p:nvPicPr>
        <p:blipFill>
          <a:blip r:embed="rId3"/>
          <a:srcRect/>
          <a:stretch>
            <a:fillRect/>
          </a:stretch>
        </p:blipFill>
        <p:spPr>
          <a:xfrm>
            <a:off x="16984199" y="-1302171"/>
            <a:ext cx="2607602" cy="2604342"/>
          </a:xfrm>
          <a:prstGeom prst="rect">
            <a:avLst/>
          </a:prstGeom>
        </p:spPr>
      </p:pic>
      <p:pic>
        <p:nvPicPr>
          <p:cNvPr id="8" name="Picture 8"/>
          <p:cNvPicPr>
            <a:picLocks noChangeAspect="1"/>
          </p:cNvPicPr>
          <p:nvPr/>
        </p:nvPicPr>
        <p:blipFill>
          <a:blip r:embed="rId4"/>
          <a:srcRect/>
          <a:stretch>
            <a:fillRect/>
          </a:stretch>
        </p:blipFill>
        <p:spPr>
          <a:xfrm>
            <a:off x="12804440" y="8219535"/>
            <a:ext cx="1791567" cy="1498198"/>
          </a:xfrm>
          <a:prstGeom prst="rect">
            <a:avLst/>
          </a:prstGeom>
        </p:spPr>
      </p:pic>
      <p:pic>
        <p:nvPicPr>
          <p:cNvPr id="10" name="Picture 10"/>
          <p:cNvPicPr>
            <a:picLocks noChangeAspect="1"/>
          </p:cNvPicPr>
          <p:nvPr/>
        </p:nvPicPr>
        <p:blipFill>
          <a:blip r:embed="rId5"/>
          <a:srcRect l="73053"/>
          <a:stretch>
            <a:fillRect/>
          </a:stretch>
        </p:blipFill>
        <p:spPr>
          <a:xfrm>
            <a:off x="15127941" y="8028072"/>
            <a:ext cx="2410457" cy="1675228"/>
          </a:xfrm>
          <a:prstGeom prst="rect">
            <a:avLst/>
          </a:prstGeom>
        </p:spPr>
      </p:pic>
      <p:sp>
        <p:nvSpPr>
          <p:cNvPr id="14" name="TextBox 13">
            <a:extLst>
              <a:ext uri="{FF2B5EF4-FFF2-40B4-BE49-F238E27FC236}">
                <a16:creationId xmlns:a16="http://schemas.microsoft.com/office/drawing/2014/main" id="{67384FA1-2D73-BD46-E620-CA3C863EF493}"/>
              </a:ext>
            </a:extLst>
          </p:cNvPr>
          <p:cNvSpPr txBox="1"/>
          <p:nvPr/>
        </p:nvSpPr>
        <p:spPr>
          <a:xfrm>
            <a:off x="2484784" y="1622440"/>
            <a:ext cx="10286998" cy="821700"/>
          </a:xfrm>
          <a:prstGeom prst="rect">
            <a:avLst/>
          </a:prstGeom>
          <a:noFill/>
        </p:spPr>
        <p:txBody>
          <a:bodyPr wrap="square" rtlCol="0">
            <a:spAutoFit/>
          </a:bodyPr>
          <a:lstStyle/>
          <a:p>
            <a:pPr>
              <a:lnSpc>
                <a:spcPct val="150000"/>
              </a:lnSpc>
            </a:pPr>
            <a:r>
              <a:rPr lang="en-US" sz="3600" b="1" dirty="0">
                <a:solidFill>
                  <a:schemeClr val="bg1"/>
                </a:solidFill>
                <a:latin typeface="Open Sauce Light" panose="020B0604020202020204" charset="0"/>
                <a:ea typeface="Verdana" panose="020B0604030504040204" pitchFamily="34" charset="0"/>
                <a:cs typeface="Times New Roman" panose="02020603050405020304" pitchFamily="18" charset="0"/>
              </a:rPr>
              <a:t>DECISION TREE ALGORITHM</a:t>
            </a:r>
          </a:p>
        </p:txBody>
      </p:sp>
      <p:sp>
        <p:nvSpPr>
          <p:cNvPr id="9" name="TextBox 8">
            <a:extLst>
              <a:ext uri="{FF2B5EF4-FFF2-40B4-BE49-F238E27FC236}">
                <a16:creationId xmlns:a16="http://schemas.microsoft.com/office/drawing/2014/main" id="{CE84E300-2393-00B1-2663-A9C2B1FD5D31}"/>
              </a:ext>
            </a:extLst>
          </p:cNvPr>
          <p:cNvSpPr txBox="1"/>
          <p:nvPr/>
        </p:nvSpPr>
        <p:spPr>
          <a:xfrm>
            <a:off x="1676400" y="2797524"/>
            <a:ext cx="12496800" cy="4093428"/>
          </a:xfrm>
          <a:prstGeom prst="rect">
            <a:avLst/>
          </a:prstGeom>
          <a:noFill/>
        </p:spPr>
        <p:txBody>
          <a:bodyPr wrap="square" rtlCol="0">
            <a:spAutoFit/>
          </a:bodyPr>
          <a:lstStyle/>
          <a:p>
            <a:r>
              <a:rPr lang="en-US" sz="2000" b="1" dirty="0">
                <a:solidFill>
                  <a:schemeClr val="bg1"/>
                </a:solidFill>
                <a:latin typeface="Open Sauce Light" panose="020B0604020202020204" charset="0"/>
              </a:rPr>
              <a:t>The complete process can be better understood using the below algorithm:</a:t>
            </a:r>
          </a:p>
          <a:p>
            <a:endParaRPr lang="en-US" sz="2000" b="1" dirty="0">
              <a:solidFill>
                <a:schemeClr val="bg1"/>
              </a:solidFill>
              <a:latin typeface="Open Sauce Light" panose="020B0604020202020204" charset="0"/>
            </a:endParaRPr>
          </a:p>
          <a:p>
            <a:r>
              <a:rPr lang="en-US" sz="2000" b="1" dirty="0">
                <a:solidFill>
                  <a:schemeClr val="bg1"/>
                </a:solidFill>
                <a:latin typeface="Open Sauce Light" panose="020B0604020202020204" charset="0"/>
              </a:rPr>
              <a:t>●	Step-1: Begin the tree with the root node, says S, which contains the complete dataset.</a:t>
            </a:r>
          </a:p>
          <a:p>
            <a:endParaRPr lang="en-US" sz="2000" b="1" dirty="0">
              <a:solidFill>
                <a:schemeClr val="bg1"/>
              </a:solidFill>
              <a:latin typeface="Open Sauce Light" panose="020B0604020202020204" charset="0"/>
            </a:endParaRPr>
          </a:p>
          <a:p>
            <a:r>
              <a:rPr lang="en-US" sz="2000" b="1" dirty="0">
                <a:solidFill>
                  <a:schemeClr val="bg1"/>
                </a:solidFill>
                <a:latin typeface="Open Sauce Light" panose="020B0604020202020204" charset="0"/>
              </a:rPr>
              <a:t>●	Step-2: Find the best attribute in the dataset using Attribute Selection Measure (ASM).</a:t>
            </a:r>
          </a:p>
          <a:p>
            <a:endParaRPr lang="en-US" sz="2000" b="1" dirty="0">
              <a:solidFill>
                <a:schemeClr val="bg1"/>
              </a:solidFill>
              <a:latin typeface="Open Sauce Light" panose="020B0604020202020204" charset="0"/>
            </a:endParaRPr>
          </a:p>
          <a:p>
            <a:r>
              <a:rPr lang="en-US" sz="2000" b="1" dirty="0">
                <a:solidFill>
                  <a:schemeClr val="bg1"/>
                </a:solidFill>
                <a:latin typeface="Open Sauce Light" panose="020B0604020202020204" charset="0"/>
              </a:rPr>
              <a:t>●	Step-3: Divide the S into subsets that contains possible values for the best attributes.</a:t>
            </a:r>
          </a:p>
          <a:p>
            <a:endParaRPr lang="en-US" sz="2000" b="1" dirty="0">
              <a:solidFill>
                <a:schemeClr val="bg1"/>
              </a:solidFill>
              <a:latin typeface="Open Sauce Light" panose="020B0604020202020204" charset="0"/>
            </a:endParaRPr>
          </a:p>
          <a:p>
            <a:r>
              <a:rPr lang="en-US" sz="2000" b="1" dirty="0">
                <a:solidFill>
                  <a:schemeClr val="bg1"/>
                </a:solidFill>
                <a:latin typeface="Open Sauce Light" panose="020B0604020202020204" charset="0"/>
              </a:rPr>
              <a:t>●	Step-4: Generate the Decision Tree node, which contains the best attribute.</a:t>
            </a:r>
          </a:p>
          <a:p>
            <a:r>
              <a:rPr lang="en-US" sz="2000" b="1" dirty="0">
                <a:solidFill>
                  <a:schemeClr val="bg1"/>
                </a:solidFill>
                <a:latin typeface="Open Sauce Light" panose="020B0604020202020204" charset="0"/>
              </a:rPr>
              <a:t> </a:t>
            </a:r>
          </a:p>
          <a:p>
            <a:r>
              <a:rPr lang="en-US" sz="2000" b="1" dirty="0">
                <a:solidFill>
                  <a:schemeClr val="bg1"/>
                </a:solidFill>
                <a:latin typeface="Open Sauce Light" panose="020B0604020202020204" charset="0"/>
              </a:rPr>
              <a:t>●	Step-5: Recursively make new decision trees using the subsets of the dataset created in step -3. Continue this process until a stage is reached where you cannot further classify the nodes and call the final node as a leaf node.</a:t>
            </a:r>
          </a:p>
        </p:txBody>
      </p:sp>
    </p:spTree>
    <p:extLst>
      <p:ext uri="{BB962C8B-B14F-4D97-AF65-F5344CB8AC3E}">
        <p14:creationId xmlns:p14="http://schemas.microsoft.com/office/powerpoint/2010/main" val="667453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3" name="Group 3"/>
          <p:cNvGrpSpPr/>
          <p:nvPr/>
        </p:nvGrpSpPr>
        <p:grpSpPr>
          <a:xfrm>
            <a:off x="-1402344" y="852634"/>
            <a:ext cx="15976580" cy="8100865"/>
            <a:chOff x="0" y="0"/>
            <a:chExt cx="64966666" cy="21511726"/>
          </a:xfrm>
        </p:grpSpPr>
        <p:sp>
          <p:nvSpPr>
            <p:cNvPr id="4" name="Freeform 4"/>
            <p:cNvSpPr/>
            <p:nvPr/>
          </p:nvSpPr>
          <p:spPr>
            <a:xfrm>
              <a:off x="0" y="0"/>
              <a:ext cx="64966664" cy="21511726"/>
            </a:xfrm>
            <a:custGeom>
              <a:avLst/>
              <a:gdLst/>
              <a:ahLst/>
              <a:cxnLst/>
              <a:rect l="l" t="t" r="r" b="b"/>
              <a:pathLst>
                <a:path w="64966664" h="21511726">
                  <a:moveTo>
                    <a:pt x="0" y="0"/>
                  </a:moveTo>
                  <a:lnTo>
                    <a:pt x="0" y="21511726"/>
                  </a:lnTo>
                  <a:lnTo>
                    <a:pt x="64966664" y="21511726"/>
                  </a:lnTo>
                  <a:lnTo>
                    <a:pt x="64966664" y="0"/>
                  </a:lnTo>
                  <a:lnTo>
                    <a:pt x="0" y="0"/>
                  </a:lnTo>
                  <a:close/>
                  <a:moveTo>
                    <a:pt x="64905706" y="21450765"/>
                  </a:moveTo>
                  <a:lnTo>
                    <a:pt x="59690" y="21450765"/>
                  </a:lnTo>
                  <a:lnTo>
                    <a:pt x="59690" y="59690"/>
                  </a:lnTo>
                  <a:lnTo>
                    <a:pt x="64905706" y="59690"/>
                  </a:lnTo>
                  <a:lnTo>
                    <a:pt x="64905706" y="21450765"/>
                  </a:lnTo>
                  <a:close/>
                </a:path>
              </a:pathLst>
            </a:custGeom>
            <a:solidFill>
              <a:srgbClr val="FFFFFF"/>
            </a:solidFill>
          </p:spPr>
        </p:sp>
      </p:grpSp>
      <p:pic>
        <p:nvPicPr>
          <p:cNvPr id="6" name="Picture 6"/>
          <p:cNvPicPr>
            <a:picLocks noChangeAspect="1"/>
          </p:cNvPicPr>
          <p:nvPr/>
        </p:nvPicPr>
        <p:blipFill>
          <a:blip r:embed="rId2"/>
          <a:srcRect/>
          <a:stretch>
            <a:fillRect/>
          </a:stretch>
        </p:blipFill>
        <p:spPr>
          <a:xfrm>
            <a:off x="-4330941" y="-1399757"/>
            <a:ext cx="6310062" cy="7252944"/>
          </a:xfrm>
          <a:prstGeom prst="rect">
            <a:avLst/>
          </a:prstGeom>
        </p:spPr>
      </p:pic>
      <p:pic>
        <p:nvPicPr>
          <p:cNvPr id="7" name="Picture 7"/>
          <p:cNvPicPr>
            <a:picLocks noChangeAspect="1"/>
          </p:cNvPicPr>
          <p:nvPr/>
        </p:nvPicPr>
        <p:blipFill>
          <a:blip r:embed="rId3"/>
          <a:srcRect/>
          <a:stretch>
            <a:fillRect/>
          </a:stretch>
        </p:blipFill>
        <p:spPr>
          <a:xfrm>
            <a:off x="16984199" y="-1302171"/>
            <a:ext cx="2607602" cy="2604342"/>
          </a:xfrm>
          <a:prstGeom prst="rect">
            <a:avLst/>
          </a:prstGeom>
        </p:spPr>
      </p:pic>
      <p:pic>
        <p:nvPicPr>
          <p:cNvPr id="8" name="Picture 8"/>
          <p:cNvPicPr>
            <a:picLocks noChangeAspect="1"/>
          </p:cNvPicPr>
          <p:nvPr/>
        </p:nvPicPr>
        <p:blipFill>
          <a:blip r:embed="rId4"/>
          <a:srcRect/>
          <a:stretch>
            <a:fillRect/>
          </a:stretch>
        </p:blipFill>
        <p:spPr>
          <a:xfrm>
            <a:off x="12804440" y="8219535"/>
            <a:ext cx="1791567" cy="1498198"/>
          </a:xfrm>
          <a:prstGeom prst="rect">
            <a:avLst/>
          </a:prstGeom>
        </p:spPr>
      </p:pic>
      <p:pic>
        <p:nvPicPr>
          <p:cNvPr id="10" name="Picture 10"/>
          <p:cNvPicPr>
            <a:picLocks noChangeAspect="1"/>
          </p:cNvPicPr>
          <p:nvPr/>
        </p:nvPicPr>
        <p:blipFill>
          <a:blip r:embed="rId5"/>
          <a:srcRect l="73053"/>
          <a:stretch>
            <a:fillRect/>
          </a:stretch>
        </p:blipFill>
        <p:spPr>
          <a:xfrm>
            <a:off x="15127941" y="8028072"/>
            <a:ext cx="2410457" cy="1675228"/>
          </a:xfrm>
          <a:prstGeom prst="rect">
            <a:avLst/>
          </a:prstGeom>
        </p:spPr>
      </p:pic>
      <p:sp>
        <p:nvSpPr>
          <p:cNvPr id="14" name="TextBox 13">
            <a:extLst>
              <a:ext uri="{FF2B5EF4-FFF2-40B4-BE49-F238E27FC236}">
                <a16:creationId xmlns:a16="http://schemas.microsoft.com/office/drawing/2014/main" id="{67384FA1-2D73-BD46-E620-CA3C863EF493}"/>
              </a:ext>
            </a:extLst>
          </p:cNvPr>
          <p:cNvSpPr txBox="1"/>
          <p:nvPr/>
        </p:nvSpPr>
        <p:spPr>
          <a:xfrm>
            <a:off x="2484784" y="1622440"/>
            <a:ext cx="10286998" cy="821700"/>
          </a:xfrm>
          <a:prstGeom prst="rect">
            <a:avLst/>
          </a:prstGeom>
          <a:noFill/>
        </p:spPr>
        <p:txBody>
          <a:bodyPr wrap="square" rtlCol="0">
            <a:spAutoFit/>
          </a:bodyPr>
          <a:lstStyle/>
          <a:p>
            <a:pPr>
              <a:lnSpc>
                <a:spcPct val="150000"/>
              </a:lnSpc>
            </a:pPr>
            <a:r>
              <a:rPr lang="en-US" sz="3600" b="1" dirty="0">
                <a:solidFill>
                  <a:schemeClr val="bg1"/>
                </a:solidFill>
                <a:latin typeface="Open Sauce Light" panose="020B0604020202020204" charset="0"/>
                <a:ea typeface="Verdana" panose="020B0604030504040204" pitchFamily="34" charset="0"/>
                <a:cs typeface="Times New Roman" panose="02020603050405020304" pitchFamily="18" charset="0"/>
              </a:rPr>
              <a:t>RANDOM FOREST ALGORITHM</a:t>
            </a:r>
          </a:p>
        </p:txBody>
      </p:sp>
      <p:sp>
        <p:nvSpPr>
          <p:cNvPr id="9" name="TextBox 8">
            <a:extLst>
              <a:ext uri="{FF2B5EF4-FFF2-40B4-BE49-F238E27FC236}">
                <a16:creationId xmlns:a16="http://schemas.microsoft.com/office/drawing/2014/main" id="{CE84E300-2393-00B1-2663-A9C2B1FD5D31}"/>
              </a:ext>
            </a:extLst>
          </p:cNvPr>
          <p:cNvSpPr txBox="1"/>
          <p:nvPr/>
        </p:nvSpPr>
        <p:spPr>
          <a:xfrm>
            <a:off x="2484784" y="2797524"/>
            <a:ext cx="10286999" cy="5632311"/>
          </a:xfrm>
          <a:prstGeom prst="rect">
            <a:avLst/>
          </a:prstGeom>
          <a:noFill/>
        </p:spPr>
        <p:txBody>
          <a:bodyPr wrap="square" rtlCol="0">
            <a:spAutoFit/>
          </a:bodyPr>
          <a:lstStyle/>
          <a:p>
            <a:pPr algn="just"/>
            <a:r>
              <a:rPr lang="en-US" sz="2000" b="1" dirty="0">
                <a:solidFill>
                  <a:schemeClr val="bg1"/>
                </a:solidFill>
                <a:latin typeface="Open Sauce Light" panose="020B0604020202020204" charset="0"/>
              </a:rPr>
              <a:t>Random Forest is a supervised learning algorithm. It is an extension of machine learning classifiers which include the bagging to improve the performance of Decision Tree. It combines tree predictors, and trees are dependent on a random vector which is independently sampled. The distribution of all trees are the same. Random Forests splits nodes using the best among of a predictor subset that are randomly chosen from the node itself, instead of splitting nodes based on the variables. The time complexity of the worst case of learning with Random Forests is O(M(</a:t>
            </a:r>
            <a:r>
              <a:rPr lang="en-US" sz="2000" b="1" dirty="0" err="1">
                <a:solidFill>
                  <a:schemeClr val="bg1"/>
                </a:solidFill>
                <a:latin typeface="Open Sauce Light" panose="020B0604020202020204" charset="0"/>
              </a:rPr>
              <a:t>dnlogn</a:t>
            </a:r>
            <a:r>
              <a:rPr lang="en-US" sz="2000" b="1" dirty="0">
                <a:solidFill>
                  <a:schemeClr val="bg1"/>
                </a:solidFill>
                <a:latin typeface="Open Sauce Light" panose="020B0604020202020204" charset="0"/>
              </a:rPr>
              <a:t>)) , where M is the number of growing trees, n is the number of instances, and d is the data dimension.</a:t>
            </a:r>
          </a:p>
          <a:p>
            <a:pPr algn="just"/>
            <a:endParaRPr lang="en-US" sz="2000" b="1" dirty="0">
              <a:solidFill>
                <a:schemeClr val="bg1"/>
              </a:solidFill>
              <a:latin typeface="Open Sauce Light" panose="020B0604020202020204" charset="0"/>
            </a:endParaRPr>
          </a:p>
          <a:p>
            <a:pPr algn="just"/>
            <a:r>
              <a:rPr lang="en-US" sz="2000" dirty="0">
                <a:solidFill>
                  <a:schemeClr val="bg1"/>
                </a:solidFill>
                <a:latin typeface="Open Sauce Light" panose="020B0604020202020204" charset="0"/>
              </a:rPr>
              <a:t>As the name suggests, "Random Forest is a classifier that contains a number of decision trees on various subsets of the given dataset and takes the average to improve the predictive accuracy of that dataset." Instead of relying on one decision tree, the random forest takes the prediction from each tree and based on the majority votes of predictions, and it predicts the final output.</a:t>
            </a:r>
          </a:p>
          <a:p>
            <a:pPr algn="just"/>
            <a:endParaRPr lang="en-US" sz="2000" dirty="0">
              <a:solidFill>
                <a:schemeClr val="bg1"/>
              </a:solidFill>
              <a:latin typeface="Open Sauce Light" panose="020B0604020202020204" charset="0"/>
            </a:endParaRPr>
          </a:p>
          <a:p>
            <a:pPr algn="just"/>
            <a:r>
              <a:rPr lang="en-US" sz="2000" dirty="0">
                <a:solidFill>
                  <a:schemeClr val="bg1"/>
                </a:solidFill>
                <a:latin typeface="Open Sauce Light" panose="020B0604020202020204" charset="0"/>
              </a:rPr>
              <a:t>The greater number of trees in the forest leads to higher accuracy and prevents the problem of overfitting.</a:t>
            </a:r>
          </a:p>
        </p:txBody>
      </p:sp>
    </p:spTree>
    <p:extLst>
      <p:ext uri="{BB962C8B-B14F-4D97-AF65-F5344CB8AC3E}">
        <p14:creationId xmlns:p14="http://schemas.microsoft.com/office/powerpoint/2010/main" val="1190733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3" name="Group 3"/>
          <p:cNvGrpSpPr/>
          <p:nvPr/>
        </p:nvGrpSpPr>
        <p:grpSpPr>
          <a:xfrm>
            <a:off x="-1402344" y="852634"/>
            <a:ext cx="15976580" cy="8100865"/>
            <a:chOff x="0" y="0"/>
            <a:chExt cx="64966666" cy="21511726"/>
          </a:xfrm>
        </p:grpSpPr>
        <p:sp>
          <p:nvSpPr>
            <p:cNvPr id="4" name="Freeform 4"/>
            <p:cNvSpPr/>
            <p:nvPr/>
          </p:nvSpPr>
          <p:spPr>
            <a:xfrm>
              <a:off x="0" y="0"/>
              <a:ext cx="64966664" cy="21511726"/>
            </a:xfrm>
            <a:custGeom>
              <a:avLst/>
              <a:gdLst/>
              <a:ahLst/>
              <a:cxnLst/>
              <a:rect l="l" t="t" r="r" b="b"/>
              <a:pathLst>
                <a:path w="64966664" h="21511726">
                  <a:moveTo>
                    <a:pt x="0" y="0"/>
                  </a:moveTo>
                  <a:lnTo>
                    <a:pt x="0" y="21511726"/>
                  </a:lnTo>
                  <a:lnTo>
                    <a:pt x="64966664" y="21511726"/>
                  </a:lnTo>
                  <a:lnTo>
                    <a:pt x="64966664" y="0"/>
                  </a:lnTo>
                  <a:lnTo>
                    <a:pt x="0" y="0"/>
                  </a:lnTo>
                  <a:close/>
                  <a:moveTo>
                    <a:pt x="64905706" y="21450765"/>
                  </a:moveTo>
                  <a:lnTo>
                    <a:pt x="59690" y="21450765"/>
                  </a:lnTo>
                  <a:lnTo>
                    <a:pt x="59690" y="59690"/>
                  </a:lnTo>
                  <a:lnTo>
                    <a:pt x="64905706" y="59690"/>
                  </a:lnTo>
                  <a:lnTo>
                    <a:pt x="64905706" y="21450765"/>
                  </a:lnTo>
                  <a:close/>
                </a:path>
              </a:pathLst>
            </a:custGeom>
            <a:solidFill>
              <a:srgbClr val="FFFFFF"/>
            </a:solidFill>
          </p:spPr>
        </p:sp>
      </p:grpSp>
      <p:pic>
        <p:nvPicPr>
          <p:cNvPr id="6" name="Picture 6"/>
          <p:cNvPicPr>
            <a:picLocks noChangeAspect="1"/>
          </p:cNvPicPr>
          <p:nvPr/>
        </p:nvPicPr>
        <p:blipFill>
          <a:blip r:embed="rId2"/>
          <a:srcRect/>
          <a:stretch>
            <a:fillRect/>
          </a:stretch>
        </p:blipFill>
        <p:spPr>
          <a:xfrm>
            <a:off x="-4330941" y="-1399757"/>
            <a:ext cx="6310062" cy="7252944"/>
          </a:xfrm>
          <a:prstGeom prst="rect">
            <a:avLst/>
          </a:prstGeom>
        </p:spPr>
      </p:pic>
      <p:pic>
        <p:nvPicPr>
          <p:cNvPr id="7" name="Picture 7"/>
          <p:cNvPicPr>
            <a:picLocks noChangeAspect="1"/>
          </p:cNvPicPr>
          <p:nvPr/>
        </p:nvPicPr>
        <p:blipFill>
          <a:blip r:embed="rId3"/>
          <a:srcRect/>
          <a:stretch>
            <a:fillRect/>
          </a:stretch>
        </p:blipFill>
        <p:spPr>
          <a:xfrm>
            <a:off x="16984199" y="-1302171"/>
            <a:ext cx="2607602" cy="2604342"/>
          </a:xfrm>
          <a:prstGeom prst="rect">
            <a:avLst/>
          </a:prstGeom>
        </p:spPr>
      </p:pic>
      <p:pic>
        <p:nvPicPr>
          <p:cNvPr id="8" name="Picture 8"/>
          <p:cNvPicPr>
            <a:picLocks noChangeAspect="1"/>
          </p:cNvPicPr>
          <p:nvPr/>
        </p:nvPicPr>
        <p:blipFill>
          <a:blip r:embed="rId4"/>
          <a:srcRect/>
          <a:stretch>
            <a:fillRect/>
          </a:stretch>
        </p:blipFill>
        <p:spPr>
          <a:xfrm>
            <a:off x="12804440" y="8219535"/>
            <a:ext cx="1791567" cy="1498198"/>
          </a:xfrm>
          <a:prstGeom prst="rect">
            <a:avLst/>
          </a:prstGeom>
        </p:spPr>
      </p:pic>
      <p:pic>
        <p:nvPicPr>
          <p:cNvPr id="10" name="Picture 10"/>
          <p:cNvPicPr>
            <a:picLocks noChangeAspect="1"/>
          </p:cNvPicPr>
          <p:nvPr/>
        </p:nvPicPr>
        <p:blipFill>
          <a:blip r:embed="rId5"/>
          <a:srcRect l="73053"/>
          <a:stretch>
            <a:fillRect/>
          </a:stretch>
        </p:blipFill>
        <p:spPr>
          <a:xfrm>
            <a:off x="15127941" y="8028072"/>
            <a:ext cx="2410457" cy="1675228"/>
          </a:xfrm>
          <a:prstGeom prst="rect">
            <a:avLst/>
          </a:prstGeom>
        </p:spPr>
      </p:pic>
      <p:sp>
        <p:nvSpPr>
          <p:cNvPr id="14" name="TextBox 13">
            <a:extLst>
              <a:ext uri="{FF2B5EF4-FFF2-40B4-BE49-F238E27FC236}">
                <a16:creationId xmlns:a16="http://schemas.microsoft.com/office/drawing/2014/main" id="{67384FA1-2D73-BD46-E620-CA3C863EF493}"/>
              </a:ext>
            </a:extLst>
          </p:cNvPr>
          <p:cNvSpPr txBox="1"/>
          <p:nvPr/>
        </p:nvSpPr>
        <p:spPr>
          <a:xfrm>
            <a:off x="2484784" y="1622440"/>
            <a:ext cx="10286998" cy="821700"/>
          </a:xfrm>
          <a:prstGeom prst="rect">
            <a:avLst/>
          </a:prstGeom>
          <a:noFill/>
        </p:spPr>
        <p:txBody>
          <a:bodyPr wrap="square" rtlCol="0">
            <a:spAutoFit/>
          </a:bodyPr>
          <a:lstStyle/>
          <a:p>
            <a:pPr>
              <a:lnSpc>
                <a:spcPct val="150000"/>
              </a:lnSpc>
            </a:pPr>
            <a:r>
              <a:rPr lang="en-US" sz="3600" b="1" dirty="0">
                <a:solidFill>
                  <a:schemeClr val="bg1"/>
                </a:solidFill>
                <a:latin typeface="Open Sauce Light" panose="020B0604020202020204" charset="0"/>
                <a:ea typeface="Verdana" panose="020B0604030504040204" pitchFamily="34" charset="0"/>
                <a:cs typeface="Times New Roman" panose="02020603050405020304" pitchFamily="18" charset="0"/>
              </a:rPr>
              <a:t>DECISION TREE ALGORITHM</a:t>
            </a:r>
          </a:p>
        </p:txBody>
      </p:sp>
      <p:sp>
        <p:nvSpPr>
          <p:cNvPr id="9" name="TextBox 8">
            <a:extLst>
              <a:ext uri="{FF2B5EF4-FFF2-40B4-BE49-F238E27FC236}">
                <a16:creationId xmlns:a16="http://schemas.microsoft.com/office/drawing/2014/main" id="{CE84E300-2393-00B1-2663-A9C2B1FD5D31}"/>
              </a:ext>
            </a:extLst>
          </p:cNvPr>
          <p:cNvSpPr txBox="1"/>
          <p:nvPr/>
        </p:nvSpPr>
        <p:spPr>
          <a:xfrm>
            <a:off x="2484784" y="2797524"/>
            <a:ext cx="10286999" cy="4708981"/>
          </a:xfrm>
          <a:prstGeom prst="rect">
            <a:avLst/>
          </a:prstGeom>
          <a:noFill/>
        </p:spPr>
        <p:txBody>
          <a:bodyPr wrap="square" rtlCol="0">
            <a:spAutoFit/>
          </a:bodyPr>
          <a:lstStyle/>
          <a:p>
            <a:pPr algn="just"/>
            <a:r>
              <a:rPr lang="en-US" sz="2000" b="1" dirty="0">
                <a:solidFill>
                  <a:schemeClr val="bg1"/>
                </a:solidFill>
                <a:latin typeface="Open Sauce Light" panose="020B0604020202020204" charset="0"/>
              </a:rPr>
              <a:t>Decision Tree is a Supervised learning technique that can be used for both classification and regression problems, but mostly it is preferred for solving classification problems. It is a tree- structured classifier, where internal nodes represent the features of a dataset, branches represent the decision rules and each leaf node represents the outcome. In a Decision Tree, there are two nodes, which are the Decision Node and Leaf Node.</a:t>
            </a:r>
          </a:p>
          <a:p>
            <a:pPr algn="just"/>
            <a:endParaRPr lang="en-US" sz="2000" b="1" dirty="0">
              <a:solidFill>
                <a:schemeClr val="bg1"/>
              </a:solidFill>
              <a:latin typeface="Open Sauce Light" panose="020B0604020202020204" charset="0"/>
            </a:endParaRPr>
          </a:p>
          <a:p>
            <a:pPr algn="just"/>
            <a:r>
              <a:rPr lang="en-US" sz="2000" dirty="0">
                <a:solidFill>
                  <a:schemeClr val="bg1"/>
                </a:solidFill>
                <a:latin typeface="Open Sauce Light" panose="020B0604020202020204" charset="0"/>
              </a:rPr>
              <a:t>In a Decision Tree, for predicting the class of the given dataset, the algorithm starts from the root node of the tree. This algorithm compares the values of the root attribute with the record (real dataset) attribute and, based on the comparison, follows the branch and jumps to the next node.</a:t>
            </a:r>
          </a:p>
          <a:p>
            <a:pPr algn="just"/>
            <a:endParaRPr lang="en-US" sz="2000" dirty="0">
              <a:solidFill>
                <a:schemeClr val="bg1"/>
              </a:solidFill>
              <a:latin typeface="Open Sauce Light" panose="020B0604020202020204" charset="0"/>
            </a:endParaRPr>
          </a:p>
          <a:p>
            <a:pPr algn="just"/>
            <a:r>
              <a:rPr lang="en-US" sz="2000" dirty="0">
                <a:solidFill>
                  <a:schemeClr val="bg1"/>
                </a:solidFill>
                <a:latin typeface="Open Sauce Light" panose="020B0604020202020204" charset="0"/>
              </a:rPr>
              <a:t>For the next node, the algorithm again compares the attribute value with the other sub-nodes and moves further. It continues the process until it reaches the leaf node of the tree. </a:t>
            </a:r>
          </a:p>
        </p:txBody>
      </p:sp>
    </p:spTree>
    <p:extLst>
      <p:ext uri="{BB962C8B-B14F-4D97-AF65-F5344CB8AC3E}">
        <p14:creationId xmlns:p14="http://schemas.microsoft.com/office/powerpoint/2010/main" val="2543552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7499545" y="535253"/>
            <a:ext cx="493447" cy="493447"/>
            <a:chOff x="0" y="0"/>
            <a:chExt cx="657929" cy="657929"/>
          </a:xfrm>
        </p:grpSpPr>
        <p:grpSp>
          <p:nvGrpSpPr>
            <p:cNvPr id="3" name="Group 3"/>
            <p:cNvGrpSpPr>
              <a:grpSpLocks noChangeAspect="1"/>
            </p:cNvGrpSpPr>
            <p:nvPr/>
          </p:nvGrpSpPr>
          <p:grpSpPr>
            <a:xfrm>
              <a:off x="0" y="0"/>
              <a:ext cx="657929" cy="657929"/>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p:spPr>
          </p:sp>
        </p:grpSp>
        <p:pic>
          <p:nvPicPr>
            <p:cNvPr id="5" name="Picture 5"/>
            <p:cNvPicPr>
              <a:picLocks noChangeAspect="1"/>
            </p:cNvPicPr>
            <p:nvPr/>
          </p:nvPicPr>
          <p:blipFill>
            <a:blip r:embed="rId2"/>
            <a:srcRect/>
            <a:stretch>
              <a:fillRect/>
            </a:stretch>
          </p:blipFill>
          <p:spPr>
            <a:xfrm rot="5400000">
              <a:off x="109655" y="109655"/>
              <a:ext cx="438619" cy="438619"/>
            </a:xfrm>
            <a:prstGeom prst="rect">
              <a:avLst/>
            </a:prstGeom>
          </p:spPr>
        </p:pic>
      </p:grpSp>
      <p:grpSp>
        <p:nvGrpSpPr>
          <p:cNvPr id="6" name="Group 6"/>
          <p:cNvGrpSpPr/>
          <p:nvPr/>
        </p:nvGrpSpPr>
        <p:grpSpPr>
          <a:xfrm>
            <a:off x="17144897" y="4848912"/>
            <a:ext cx="749555" cy="294588"/>
            <a:chOff x="0" y="0"/>
            <a:chExt cx="999406" cy="392784"/>
          </a:xfrm>
        </p:grpSpPr>
        <p:sp>
          <p:nvSpPr>
            <p:cNvPr id="7" name="TextBox 7"/>
            <p:cNvSpPr txBox="1"/>
            <p:nvPr/>
          </p:nvSpPr>
          <p:spPr>
            <a:xfrm>
              <a:off x="394147" y="-19050"/>
              <a:ext cx="605260" cy="411834"/>
            </a:xfrm>
            <a:prstGeom prst="rect">
              <a:avLst/>
            </a:prstGeom>
          </p:spPr>
          <p:txBody>
            <a:bodyPr lIns="0" tIns="0" rIns="0" bIns="0" rtlCol="0" anchor="t">
              <a:spAutoFit/>
            </a:bodyPr>
            <a:lstStyle/>
            <a:p>
              <a:pPr algn="r">
                <a:lnSpc>
                  <a:spcPts val="2400"/>
                </a:lnSpc>
              </a:pPr>
              <a:r>
                <a:rPr lang="en-US" sz="2000" spc="200">
                  <a:solidFill>
                    <a:srgbClr val="000000"/>
                  </a:solidFill>
                  <a:latin typeface="Glacial Indifference Bold"/>
                </a:rPr>
                <a:t>03</a:t>
              </a:r>
            </a:p>
          </p:txBody>
        </p:sp>
        <p:sp>
          <p:nvSpPr>
            <p:cNvPr id="8" name="AutoShape 8"/>
            <p:cNvSpPr/>
            <p:nvPr/>
          </p:nvSpPr>
          <p:spPr>
            <a:xfrm rot="-5400000">
              <a:off x="194137" y="-16317"/>
              <a:ext cx="43972" cy="432247"/>
            </a:xfrm>
            <a:prstGeom prst="rect">
              <a:avLst/>
            </a:prstGeom>
            <a:solidFill>
              <a:srgbClr val="000000"/>
            </a:solidFill>
          </p:spPr>
        </p:sp>
      </p:grpSp>
      <p:pic>
        <p:nvPicPr>
          <p:cNvPr id="9" name="Picture 9"/>
          <p:cNvPicPr>
            <a:picLocks noChangeAspect="1"/>
          </p:cNvPicPr>
          <p:nvPr/>
        </p:nvPicPr>
        <p:blipFill>
          <a:blip r:embed="rId3"/>
          <a:srcRect/>
          <a:stretch>
            <a:fillRect/>
          </a:stretch>
        </p:blipFill>
        <p:spPr>
          <a:xfrm>
            <a:off x="1408919" y="2018713"/>
            <a:ext cx="6626123" cy="6761350"/>
          </a:xfrm>
          <a:prstGeom prst="rect">
            <a:avLst/>
          </a:prstGeom>
        </p:spPr>
      </p:pic>
      <p:pic>
        <p:nvPicPr>
          <p:cNvPr id="10" name="Picture 10"/>
          <p:cNvPicPr>
            <a:picLocks noChangeAspect="1"/>
          </p:cNvPicPr>
          <p:nvPr/>
        </p:nvPicPr>
        <p:blipFill>
          <a:blip r:embed="rId4"/>
          <a:srcRect/>
          <a:stretch>
            <a:fillRect/>
          </a:stretch>
        </p:blipFill>
        <p:spPr>
          <a:xfrm>
            <a:off x="17499545" y="9552243"/>
            <a:ext cx="394907" cy="262793"/>
          </a:xfrm>
          <a:prstGeom prst="rect">
            <a:avLst/>
          </a:prstGeom>
        </p:spPr>
      </p:pic>
      <p:grpSp>
        <p:nvGrpSpPr>
          <p:cNvPr id="11" name="Group 11"/>
          <p:cNvGrpSpPr/>
          <p:nvPr/>
        </p:nvGrpSpPr>
        <p:grpSpPr>
          <a:xfrm>
            <a:off x="9432114" y="2014436"/>
            <a:ext cx="6069091" cy="6327643"/>
            <a:chOff x="0" y="0"/>
            <a:chExt cx="8092121" cy="8436858"/>
          </a:xfrm>
        </p:grpSpPr>
        <p:sp>
          <p:nvSpPr>
            <p:cNvPr id="12" name="TextBox 12"/>
            <p:cNvSpPr txBox="1"/>
            <p:nvPr/>
          </p:nvSpPr>
          <p:spPr>
            <a:xfrm>
              <a:off x="0" y="2657194"/>
              <a:ext cx="8092121" cy="1738773"/>
            </a:xfrm>
            <a:prstGeom prst="rect">
              <a:avLst/>
            </a:prstGeom>
          </p:spPr>
          <p:txBody>
            <a:bodyPr lIns="0" tIns="0" rIns="0" bIns="0" rtlCol="0" anchor="t">
              <a:spAutoFit/>
            </a:bodyPr>
            <a:lstStyle/>
            <a:p>
              <a:pPr algn="ctr">
                <a:lnSpc>
                  <a:spcPts val="9900"/>
                </a:lnSpc>
              </a:pPr>
              <a:r>
                <a:rPr lang="en-US" sz="9000">
                  <a:solidFill>
                    <a:srgbClr val="000000"/>
                  </a:solidFill>
                  <a:latin typeface="Glacial Indifference"/>
                </a:rPr>
                <a:t>Introduction</a:t>
              </a:r>
            </a:p>
          </p:txBody>
        </p:sp>
        <p:sp>
          <p:nvSpPr>
            <p:cNvPr id="13" name="TextBox 13"/>
            <p:cNvSpPr txBox="1"/>
            <p:nvPr/>
          </p:nvSpPr>
          <p:spPr>
            <a:xfrm>
              <a:off x="2300380" y="4512543"/>
              <a:ext cx="3491361" cy="1250635"/>
            </a:xfrm>
            <a:prstGeom prst="rect">
              <a:avLst/>
            </a:prstGeom>
          </p:spPr>
          <p:txBody>
            <a:bodyPr lIns="0" tIns="0" rIns="0" bIns="0" rtlCol="0" anchor="t">
              <a:spAutoFit/>
            </a:bodyPr>
            <a:lstStyle/>
            <a:p>
              <a:pPr algn="ctr">
                <a:lnSpc>
                  <a:spcPts val="7150"/>
                </a:lnSpc>
              </a:pPr>
              <a:r>
                <a:rPr lang="en-US" sz="6500">
                  <a:solidFill>
                    <a:srgbClr val="000000"/>
                  </a:solidFill>
                  <a:latin typeface="Glacial Indifference"/>
                </a:rPr>
                <a:t>Part 01</a:t>
              </a:r>
            </a:p>
          </p:txBody>
        </p:sp>
        <p:sp>
          <p:nvSpPr>
            <p:cNvPr id="14" name="AutoShape 14"/>
            <p:cNvSpPr/>
            <p:nvPr/>
          </p:nvSpPr>
          <p:spPr>
            <a:xfrm rot="-10800000">
              <a:off x="4033361" y="0"/>
              <a:ext cx="12700" cy="1963215"/>
            </a:xfrm>
            <a:prstGeom prst="rect">
              <a:avLst/>
            </a:prstGeom>
            <a:solidFill>
              <a:srgbClr val="000000"/>
            </a:solidFill>
          </p:spPr>
        </p:sp>
        <p:sp>
          <p:nvSpPr>
            <p:cNvPr id="15" name="AutoShape 15"/>
            <p:cNvSpPr/>
            <p:nvPr/>
          </p:nvSpPr>
          <p:spPr>
            <a:xfrm rot="-10800000">
              <a:off x="4033361" y="6473642"/>
              <a:ext cx="12700" cy="1963215"/>
            </a:xfrm>
            <a:prstGeom prst="rect">
              <a:avLst/>
            </a:prstGeom>
            <a:solidFill>
              <a:srgbClr val="000000"/>
            </a:solidFill>
          </p:spPr>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3" name="Group 3"/>
          <p:cNvGrpSpPr/>
          <p:nvPr/>
        </p:nvGrpSpPr>
        <p:grpSpPr>
          <a:xfrm>
            <a:off x="-1402344" y="852634"/>
            <a:ext cx="15976580" cy="8100865"/>
            <a:chOff x="0" y="0"/>
            <a:chExt cx="64966666" cy="21511726"/>
          </a:xfrm>
        </p:grpSpPr>
        <p:sp>
          <p:nvSpPr>
            <p:cNvPr id="4" name="Freeform 4"/>
            <p:cNvSpPr/>
            <p:nvPr/>
          </p:nvSpPr>
          <p:spPr>
            <a:xfrm>
              <a:off x="0" y="0"/>
              <a:ext cx="64966664" cy="21511726"/>
            </a:xfrm>
            <a:custGeom>
              <a:avLst/>
              <a:gdLst/>
              <a:ahLst/>
              <a:cxnLst/>
              <a:rect l="l" t="t" r="r" b="b"/>
              <a:pathLst>
                <a:path w="64966664" h="21511726">
                  <a:moveTo>
                    <a:pt x="0" y="0"/>
                  </a:moveTo>
                  <a:lnTo>
                    <a:pt x="0" y="21511726"/>
                  </a:lnTo>
                  <a:lnTo>
                    <a:pt x="64966664" y="21511726"/>
                  </a:lnTo>
                  <a:lnTo>
                    <a:pt x="64966664" y="0"/>
                  </a:lnTo>
                  <a:lnTo>
                    <a:pt x="0" y="0"/>
                  </a:lnTo>
                  <a:close/>
                  <a:moveTo>
                    <a:pt x="64905706" y="21450765"/>
                  </a:moveTo>
                  <a:lnTo>
                    <a:pt x="59690" y="21450765"/>
                  </a:lnTo>
                  <a:lnTo>
                    <a:pt x="59690" y="59690"/>
                  </a:lnTo>
                  <a:lnTo>
                    <a:pt x="64905706" y="59690"/>
                  </a:lnTo>
                  <a:lnTo>
                    <a:pt x="64905706" y="21450765"/>
                  </a:lnTo>
                  <a:close/>
                </a:path>
              </a:pathLst>
            </a:custGeom>
            <a:solidFill>
              <a:srgbClr val="FFFFFF"/>
            </a:solidFill>
          </p:spPr>
        </p:sp>
      </p:grpSp>
      <p:pic>
        <p:nvPicPr>
          <p:cNvPr id="6" name="Picture 6"/>
          <p:cNvPicPr>
            <a:picLocks noChangeAspect="1"/>
          </p:cNvPicPr>
          <p:nvPr/>
        </p:nvPicPr>
        <p:blipFill>
          <a:blip r:embed="rId2"/>
          <a:srcRect/>
          <a:stretch>
            <a:fillRect/>
          </a:stretch>
        </p:blipFill>
        <p:spPr>
          <a:xfrm>
            <a:off x="-4330941" y="-1399757"/>
            <a:ext cx="6310062" cy="7252944"/>
          </a:xfrm>
          <a:prstGeom prst="rect">
            <a:avLst/>
          </a:prstGeom>
        </p:spPr>
      </p:pic>
      <p:pic>
        <p:nvPicPr>
          <p:cNvPr id="7" name="Picture 7"/>
          <p:cNvPicPr>
            <a:picLocks noChangeAspect="1"/>
          </p:cNvPicPr>
          <p:nvPr/>
        </p:nvPicPr>
        <p:blipFill>
          <a:blip r:embed="rId3"/>
          <a:srcRect/>
          <a:stretch>
            <a:fillRect/>
          </a:stretch>
        </p:blipFill>
        <p:spPr>
          <a:xfrm>
            <a:off x="16984199" y="-1302171"/>
            <a:ext cx="2607602" cy="2604342"/>
          </a:xfrm>
          <a:prstGeom prst="rect">
            <a:avLst/>
          </a:prstGeom>
        </p:spPr>
      </p:pic>
      <p:pic>
        <p:nvPicPr>
          <p:cNvPr id="8" name="Picture 8"/>
          <p:cNvPicPr>
            <a:picLocks noChangeAspect="1"/>
          </p:cNvPicPr>
          <p:nvPr/>
        </p:nvPicPr>
        <p:blipFill>
          <a:blip r:embed="rId4"/>
          <a:srcRect/>
          <a:stretch>
            <a:fillRect/>
          </a:stretch>
        </p:blipFill>
        <p:spPr>
          <a:xfrm>
            <a:off x="12804440" y="8219535"/>
            <a:ext cx="1791567" cy="1498198"/>
          </a:xfrm>
          <a:prstGeom prst="rect">
            <a:avLst/>
          </a:prstGeom>
        </p:spPr>
      </p:pic>
      <p:pic>
        <p:nvPicPr>
          <p:cNvPr id="10" name="Picture 10"/>
          <p:cNvPicPr>
            <a:picLocks noChangeAspect="1"/>
          </p:cNvPicPr>
          <p:nvPr/>
        </p:nvPicPr>
        <p:blipFill>
          <a:blip r:embed="rId5"/>
          <a:srcRect l="73053"/>
          <a:stretch>
            <a:fillRect/>
          </a:stretch>
        </p:blipFill>
        <p:spPr>
          <a:xfrm>
            <a:off x="15127941" y="8028072"/>
            <a:ext cx="2410457" cy="1675228"/>
          </a:xfrm>
          <a:prstGeom prst="rect">
            <a:avLst/>
          </a:prstGeom>
        </p:spPr>
      </p:pic>
      <p:sp>
        <p:nvSpPr>
          <p:cNvPr id="14" name="TextBox 13">
            <a:extLst>
              <a:ext uri="{FF2B5EF4-FFF2-40B4-BE49-F238E27FC236}">
                <a16:creationId xmlns:a16="http://schemas.microsoft.com/office/drawing/2014/main" id="{67384FA1-2D73-BD46-E620-CA3C863EF493}"/>
              </a:ext>
            </a:extLst>
          </p:cNvPr>
          <p:cNvSpPr txBox="1"/>
          <p:nvPr/>
        </p:nvSpPr>
        <p:spPr>
          <a:xfrm>
            <a:off x="2484784" y="1622440"/>
            <a:ext cx="10286998" cy="821700"/>
          </a:xfrm>
          <a:prstGeom prst="rect">
            <a:avLst/>
          </a:prstGeom>
          <a:noFill/>
        </p:spPr>
        <p:txBody>
          <a:bodyPr wrap="square" rtlCol="0">
            <a:spAutoFit/>
          </a:bodyPr>
          <a:lstStyle/>
          <a:p>
            <a:pPr>
              <a:lnSpc>
                <a:spcPct val="150000"/>
              </a:lnSpc>
            </a:pPr>
            <a:r>
              <a:rPr lang="en-US" sz="3600" b="1" dirty="0">
                <a:solidFill>
                  <a:schemeClr val="bg1"/>
                </a:solidFill>
                <a:latin typeface="Open Sauce Light" panose="020B0604020202020204" charset="0"/>
                <a:ea typeface="Verdana" panose="020B0604030504040204" pitchFamily="34" charset="0"/>
                <a:cs typeface="Times New Roman" panose="02020603050405020304" pitchFamily="18" charset="0"/>
              </a:rPr>
              <a:t>DECISION TREE ALGORITHM</a:t>
            </a:r>
          </a:p>
        </p:txBody>
      </p:sp>
      <p:sp>
        <p:nvSpPr>
          <p:cNvPr id="9" name="TextBox 8">
            <a:extLst>
              <a:ext uri="{FF2B5EF4-FFF2-40B4-BE49-F238E27FC236}">
                <a16:creationId xmlns:a16="http://schemas.microsoft.com/office/drawing/2014/main" id="{CE84E300-2393-00B1-2663-A9C2B1FD5D31}"/>
              </a:ext>
            </a:extLst>
          </p:cNvPr>
          <p:cNvSpPr txBox="1"/>
          <p:nvPr/>
        </p:nvSpPr>
        <p:spPr>
          <a:xfrm>
            <a:off x="1979121" y="2797524"/>
            <a:ext cx="11203479" cy="3600986"/>
          </a:xfrm>
          <a:prstGeom prst="rect">
            <a:avLst/>
          </a:prstGeom>
          <a:noFill/>
        </p:spPr>
        <p:txBody>
          <a:bodyPr wrap="square" rtlCol="0">
            <a:spAutoFit/>
          </a:bodyPr>
          <a:lstStyle/>
          <a:p>
            <a:r>
              <a:rPr lang="en-US" sz="2800" b="1" dirty="0">
                <a:solidFill>
                  <a:schemeClr val="bg1"/>
                </a:solidFill>
                <a:latin typeface="Open Sauce Light" panose="020B0604020202020204" charset="0"/>
              </a:rPr>
              <a:t>Algorithm Steps:</a:t>
            </a:r>
          </a:p>
          <a:p>
            <a:endParaRPr lang="en-US" sz="2000" b="1" dirty="0">
              <a:solidFill>
                <a:schemeClr val="bg1"/>
              </a:solidFill>
              <a:latin typeface="Open Sauce Light" panose="020B0604020202020204" charset="0"/>
            </a:endParaRPr>
          </a:p>
          <a:p>
            <a:r>
              <a:rPr lang="en-US" sz="2000" b="1" dirty="0">
                <a:solidFill>
                  <a:schemeClr val="bg1"/>
                </a:solidFill>
                <a:latin typeface="Open Sauce Light" panose="020B0604020202020204" charset="0"/>
              </a:rPr>
              <a:t>It works in four steps:</a:t>
            </a:r>
          </a:p>
          <a:p>
            <a:endParaRPr lang="en-US" sz="2000" b="1" dirty="0">
              <a:solidFill>
                <a:schemeClr val="bg1"/>
              </a:solidFill>
              <a:latin typeface="Open Sauce Light" panose="020B0604020202020204" charset="0"/>
            </a:endParaRPr>
          </a:p>
          <a:p>
            <a:r>
              <a:rPr lang="en-US" sz="2000" b="1" dirty="0">
                <a:solidFill>
                  <a:schemeClr val="bg1"/>
                </a:solidFill>
                <a:latin typeface="Open Sauce Light" panose="020B0604020202020204" charset="0"/>
              </a:rPr>
              <a:t>●	Select random samples from a given dataset.</a:t>
            </a:r>
          </a:p>
          <a:p>
            <a:endParaRPr lang="en-US" sz="2000" b="1" dirty="0">
              <a:solidFill>
                <a:schemeClr val="bg1"/>
              </a:solidFill>
              <a:latin typeface="Open Sauce Light" panose="020B0604020202020204" charset="0"/>
            </a:endParaRPr>
          </a:p>
          <a:p>
            <a:r>
              <a:rPr lang="en-US" sz="2000" b="1" dirty="0">
                <a:solidFill>
                  <a:schemeClr val="bg1"/>
                </a:solidFill>
                <a:latin typeface="Open Sauce Light" panose="020B0604020202020204" charset="0"/>
              </a:rPr>
              <a:t>●	Construct a Decision Tree for each sample and get a prediction result from each Decision Tree.</a:t>
            </a:r>
          </a:p>
          <a:p>
            <a:r>
              <a:rPr lang="en-US" sz="2000" b="1" dirty="0">
                <a:solidFill>
                  <a:schemeClr val="bg1"/>
                </a:solidFill>
                <a:latin typeface="Open Sauce Light" panose="020B0604020202020204" charset="0"/>
              </a:rPr>
              <a:t>●	Perform a vote for each predicted result.</a:t>
            </a:r>
          </a:p>
          <a:p>
            <a:endParaRPr lang="en-US" sz="2000" b="1" dirty="0">
              <a:solidFill>
                <a:schemeClr val="bg1"/>
              </a:solidFill>
              <a:latin typeface="Open Sauce Light" panose="020B0604020202020204" charset="0"/>
            </a:endParaRPr>
          </a:p>
          <a:p>
            <a:r>
              <a:rPr lang="en-US" sz="2000" b="1" dirty="0">
                <a:solidFill>
                  <a:schemeClr val="bg1"/>
                </a:solidFill>
                <a:latin typeface="Open Sauce Light" panose="020B0604020202020204" charset="0"/>
              </a:rPr>
              <a:t>●	Select the prediction result with the most votes as the final prediction.</a:t>
            </a:r>
          </a:p>
        </p:txBody>
      </p:sp>
    </p:spTree>
    <p:extLst>
      <p:ext uri="{BB962C8B-B14F-4D97-AF65-F5344CB8AC3E}">
        <p14:creationId xmlns:p14="http://schemas.microsoft.com/office/powerpoint/2010/main" val="1883965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3" name="Group 3"/>
          <p:cNvGrpSpPr/>
          <p:nvPr/>
        </p:nvGrpSpPr>
        <p:grpSpPr>
          <a:xfrm>
            <a:off x="-1402344" y="852634"/>
            <a:ext cx="15976580" cy="8100865"/>
            <a:chOff x="0" y="0"/>
            <a:chExt cx="64966666" cy="21511726"/>
          </a:xfrm>
        </p:grpSpPr>
        <p:sp>
          <p:nvSpPr>
            <p:cNvPr id="4" name="Freeform 4"/>
            <p:cNvSpPr/>
            <p:nvPr/>
          </p:nvSpPr>
          <p:spPr>
            <a:xfrm>
              <a:off x="0" y="0"/>
              <a:ext cx="64966664" cy="21511726"/>
            </a:xfrm>
            <a:custGeom>
              <a:avLst/>
              <a:gdLst/>
              <a:ahLst/>
              <a:cxnLst/>
              <a:rect l="l" t="t" r="r" b="b"/>
              <a:pathLst>
                <a:path w="64966664" h="21511726">
                  <a:moveTo>
                    <a:pt x="0" y="0"/>
                  </a:moveTo>
                  <a:lnTo>
                    <a:pt x="0" y="21511726"/>
                  </a:lnTo>
                  <a:lnTo>
                    <a:pt x="64966664" y="21511726"/>
                  </a:lnTo>
                  <a:lnTo>
                    <a:pt x="64966664" y="0"/>
                  </a:lnTo>
                  <a:lnTo>
                    <a:pt x="0" y="0"/>
                  </a:lnTo>
                  <a:close/>
                  <a:moveTo>
                    <a:pt x="64905706" y="21450765"/>
                  </a:moveTo>
                  <a:lnTo>
                    <a:pt x="59690" y="21450765"/>
                  </a:lnTo>
                  <a:lnTo>
                    <a:pt x="59690" y="59690"/>
                  </a:lnTo>
                  <a:lnTo>
                    <a:pt x="64905706" y="59690"/>
                  </a:lnTo>
                  <a:lnTo>
                    <a:pt x="64905706" y="21450765"/>
                  </a:lnTo>
                  <a:close/>
                </a:path>
              </a:pathLst>
            </a:custGeom>
            <a:solidFill>
              <a:srgbClr val="FFFFFF"/>
            </a:solidFill>
          </p:spPr>
        </p:sp>
      </p:grpSp>
      <p:pic>
        <p:nvPicPr>
          <p:cNvPr id="6" name="Picture 6"/>
          <p:cNvPicPr>
            <a:picLocks noChangeAspect="1"/>
          </p:cNvPicPr>
          <p:nvPr/>
        </p:nvPicPr>
        <p:blipFill>
          <a:blip r:embed="rId2"/>
          <a:srcRect/>
          <a:stretch>
            <a:fillRect/>
          </a:stretch>
        </p:blipFill>
        <p:spPr>
          <a:xfrm>
            <a:off x="-4330941" y="-1399757"/>
            <a:ext cx="6310062" cy="7252944"/>
          </a:xfrm>
          <a:prstGeom prst="rect">
            <a:avLst/>
          </a:prstGeom>
        </p:spPr>
      </p:pic>
      <p:pic>
        <p:nvPicPr>
          <p:cNvPr id="7" name="Picture 7"/>
          <p:cNvPicPr>
            <a:picLocks noChangeAspect="1"/>
          </p:cNvPicPr>
          <p:nvPr/>
        </p:nvPicPr>
        <p:blipFill>
          <a:blip r:embed="rId3"/>
          <a:srcRect/>
          <a:stretch>
            <a:fillRect/>
          </a:stretch>
        </p:blipFill>
        <p:spPr>
          <a:xfrm>
            <a:off x="16984199" y="-1302171"/>
            <a:ext cx="2607602" cy="2604342"/>
          </a:xfrm>
          <a:prstGeom prst="rect">
            <a:avLst/>
          </a:prstGeom>
        </p:spPr>
      </p:pic>
      <p:pic>
        <p:nvPicPr>
          <p:cNvPr id="8" name="Picture 8"/>
          <p:cNvPicPr>
            <a:picLocks noChangeAspect="1"/>
          </p:cNvPicPr>
          <p:nvPr/>
        </p:nvPicPr>
        <p:blipFill>
          <a:blip r:embed="rId4"/>
          <a:srcRect/>
          <a:stretch>
            <a:fillRect/>
          </a:stretch>
        </p:blipFill>
        <p:spPr>
          <a:xfrm>
            <a:off x="12804440" y="8219535"/>
            <a:ext cx="1791567" cy="1498198"/>
          </a:xfrm>
          <a:prstGeom prst="rect">
            <a:avLst/>
          </a:prstGeom>
        </p:spPr>
      </p:pic>
      <p:pic>
        <p:nvPicPr>
          <p:cNvPr id="10" name="Picture 10"/>
          <p:cNvPicPr>
            <a:picLocks noChangeAspect="1"/>
          </p:cNvPicPr>
          <p:nvPr/>
        </p:nvPicPr>
        <p:blipFill>
          <a:blip r:embed="rId5"/>
          <a:srcRect l="73053"/>
          <a:stretch>
            <a:fillRect/>
          </a:stretch>
        </p:blipFill>
        <p:spPr>
          <a:xfrm>
            <a:off x="15127941" y="8028072"/>
            <a:ext cx="2410457" cy="1675228"/>
          </a:xfrm>
          <a:prstGeom prst="rect">
            <a:avLst/>
          </a:prstGeom>
        </p:spPr>
      </p:pic>
      <p:sp>
        <p:nvSpPr>
          <p:cNvPr id="14" name="TextBox 13">
            <a:extLst>
              <a:ext uri="{FF2B5EF4-FFF2-40B4-BE49-F238E27FC236}">
                <a16:creationId xmlns:a16="http://schemas.microsoft.com/office/drawing/2014/main" id="{67384FA1-2D73-BD46-E620-CA3C863EF493}"/>
              </a:ext>
            </a:extLst>
          </p:cNvPr>
          <p:cNvSpPr txBox="1"/>
          <p:nvPr/>
        </p:nvSpPr>
        <p:spPr>
          <a:xfrm>
            <a:off x="2484784" y="1622440"/>
            <a:ext cx="10286998" cy="821700"/>
          </a:xfrm>
          <a:prstGeom prst="rect">
            <a:avLst/>
          </a:prstGeom>
          <a:noFill/>
        </p:spPr>
        <p:txBody>
          <a:bodyPr wrap="square" rtlCol="0">
            <a:spAutoFit/>
          </a:bodyPr>
          <a:lstStyle/>
          <a:p>
            <a:pPr>
              <a:lnSpc>
                <a:spcPct val="150000"/>
              </a:lnSpc>
            </a:pPr>
            <a:r>
              <a:rPr lang="en-US" sz="3600" b="1" dirty="0">
                <a:solidFill>
                  <a:schemeClr val="bg1"/>
                </a:solidFill>
                <a:latin typeface="Open Sauce Light" panose="020B0604020202020204" charset="0"/>
                <a:ea typeface="Verdana" panose="020B0604030504040204" pitchFamily="34" charset="0"/>
                <a:cs typeface="Times New Roman" panose="02020603050405020304" pitchFamily="18" charset="0"/>
              </a:rPr>
              <a:t>LOGISTIC REGRESSION ALGORITHM</a:t>
            </a:r>
          </a:p>
        </p:txBody>
      </p:sp>
      <p:sp>
        <p:nvSpPr>
          <p:cNvPr id="9" name="TextBox 8">
            <a:extLst>
              <a:ext uri="{FF2B5EF4-FFF2-40B4-BE49-F238E27FC236}">
                <a16:creationId xmlns:a16="http://schemas.microsoft.com/office/drawing/2014/main" id="{CE84E300-2393-00B1-2663-A9C2B1FD5D31}"/>
              </a:ext>
            </a:extLst>
          </p:cNvPr>
          <p:cNvSpPr txBox="1"/>
          <p:nvPr/>
        </p:nvSpPr>
        <p:spPr>
          <a:xfrm>
            <a:off x="2484784" y="2797524"/>
            <a:ext cx="10286999" cy="5940088"/>
          </a:xfrm>
          <a:prstGeom prst="rect">
            <a:avLst/>
          </a:prstGeom>
          <a:noFill/>
        </p:spPr>
        <p:txBody>
          <a:bodyPr wrap="square" rtlCol="0">
            <a:spAutoFit/>
          </a:bodyPr>
          <a:lstStyle/>
          <a:p>
            <a:pPr algn="just"/>
            <a:r>
              <a:rPr lang="en-US" sz="2000" b="1" dirty="0">
                <a:solidFill>
                  <a:schemeClr val="bg1"/>
                </a:solidFill>
                <a:latin typeface="Open Sauce Light" panose="020B0604020202020204" charset="0"/>
              </a:rPr>
              <a:t>Logistic regression is one of the most popular Machine Learning algorithms, which comes under the Supervised Learning technique. It is used for predicting the categorical dependent variable using a given set of independent variables.</a:t>
            </a:r>
          </a:p>
          <a:p>
            <a:pPr algn="just"/>
            <a:endParaRPr lang="en-US" sz="2000" b="1" dirty="0">
              <a:solidFill>
                <a:schemeClr val="bg1"/>
              </a:solidFill>
              <a:latin typeface="Open Sauce Light" panose="020B0604020202020204" charset="0"/>
            </a:endParaRPr>
          </a:p>
          <a:p>
            <a:pPr algn="just"/>
            <a:r>
              <a:rPr lang="en-US" sz="2000" b="1" dirty="0">
                <a:solidFill>
                  <a:schemeClr val="bg1"/>
                </a:solidFill>
                <a:latin typeface="Open Sauce Light" panose="020B0604020202020204" charset="0"/>
              </a:rPr>
              <a:t>Logistic regression predicts the output of a categorical dependent variable. Therefore, the outcome must be a categorical or discrete value. It can be either Yes or No, 0 or 1, true or False, etc. but instead of giving the exact value as 0 and 1, it gives the probabilistic values which lie between 0 and 1. Logistic Regression is much similar to the Linear Regression except that how they are used. Linear Regression is used for solving Regression problems, whereas logistic regression is used for solving the classification problems.</a:t>
            </a:r>
          </a:p>
          <a:p>
            <a:pPr algn="just"/>
            <a:r>
              <a:rPr lang="en-US" sz="2000" b="1" dirty="0">
                <a:solidFill>
                  <a:schemeClr val="bg1"/>
                </a:solidFill>
                <a:latin typeface="Open Sauce Light" panose="020B0604020202020204" charset="0"/>
              </a:rPr>
              <a:t>In Logistic regression, instead of fitting a regression line, we fit an "</a:t>
            </a:r>
            <a:r>
              <a:rPr lang="en-US" sz="2000" b="1" dirty="0" err="1">
                <a:solidFill>
                  <a:schemeClr val="bg1"/>
                </a:solidFill>
                <a:latin typeface="Open Sauce Light" panose="020B0604020202020204" charset="0"/>
              </a:rPr>
              <a:t>S"shaped</a:t>
            </a:r>
            <a:r>
              <a:rPr lang="en-US" sz="2000" b="1" dirty="0">
                <a:solidFill>
                  <a:schemeClr val="bg1"/>
                </a:solidFill>
                <a:latin typeface="Open Sauce Light" panose="020B0604020202020204" charset="0"/>
              </a:rPr>
              <a:t> logistic function, which predicts two maximum values (0 or 1). The curve from the logistic function indicates the likelihood of something such as whether the cells are cancerous or not, a mouse is obese or not based on its weight, etc.</a:t>
            </a:r>
          </a:p>
          <a:p>
            <a:pPr algn="just"/>
            <a:endParaRPr lang="en-US" sz="2000" b="1" dirty="0">
              <a:solidFill>
                <a:schemeClr val="bg1"/>
              </a:solidFill>
              <a:latin typeface="Open Sauce Light" panose="020B0604020202020204" charset="0"/>
            </a:endParaRPr>
          </a:p>
          <a:p>
            <a:pPr algn="just"/>
            <a:r>
              <a:rPr lang="en-US" sz="2000" b="1" dirty="0">
                <a:solidFill>
                  <a:schemeClr val="bg1"/>
                </a:solidFill>
                <a:latin typeface="Open Sauce Light" panose="020B0604020202020204" charset="0"/>
              </a:rPr>
              <a:t>Logistic Regression is a significant machine learning algorithm because it has the ability to provide probabilities and classify new data using continuous and discrete datasets.</a:t>
            </a:r>
          </a:p>
        </p:txBody>
      </p:sp>
    </p:spTree>
    <p:extLst>
      <p:ext uri="{BB962C8B-B14F-4D97-AF65-F5344CB8AC3E}">
        <p14:creationId xmlns:p14="http://schemas.microsoft.com/office/powerpoint/2010/main" val="16442092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3" name="Group 3"/>
          <p:cNvGrpSpPr/>
          <p:nvPr/>
        </p:nvGrpSpPr>
        <p:grpSpPr>
          <a:xfrm>
            <a:off x="-1402344" y="852634"/>
            <a:ext cx="15976580" cy="8100865"/>
            <a:chOff x="0" y="0"/>
            <a:chExt cx="64966666" cy="21511726"/>
          </a:xfrm>
        </p:grpSpPr>
        <p:sp>
          <p:nvSpPr>
            <p:cNvPr id="4" name="Freeform 4"/>
            <p:cNvSpPr/>
            <p:nvPr/>
          </p:nvSpPr>
          <p:spPr>
            <a:xfrm>
              <a:off x="0" y="0"/>
              <a:ext cx="64966664" cy="21511726"/>
            </a:xfrm>
            <a:custGeom>
              <a:avLst/>
              <a:gdLst/>
              <a:ahLst/>
              <a:cxnLst/>
              <a:rect l="l" t="t" r="r" b="b"/>
              <a:pathLst>
                <a:path w="64966664" h="21511726">
                  <a:moveTo>
                    <a:pt x="0" y="0"/>
                  </a:moveTo>
                  <a:lnTo>
                    <a:pt x="0" y="21511726"/>
                  </a:lnTo>
                  <a:lnTo>
                    <a:pt x="64966664" y="21511726"/>
                  </a:lnTo>
                  <a:lnTo>
                    <a:pt x="64966664" y="0"/>
                  </a:lnTo>
                  <a:lnTo>
                    <a:pt x="0" y="0"/>
                  </a:lnTo>
                  <a:close/>
                  <a:moveTo>
                    <a:pt x="64905706" y="21450765"/>
                  </a:moveTo>
                  <a:lnTo>
                    <a:pt x="59690" y="21450765"/>
                  </a:lnTo>
                  <a:lnTo>
                    <a:pt x="59690" y="59690"/>
                  </a:lnTo>
                  <a:lnTo>
                    <a:pt x="64905706" y="59690"/>
                  </a:lnTo>
                  <a:lnTo>
                    <a:pt x="64905706" y="21450765"/>
                  </a:lnTo>
                  <a:close/>
                </a:path>
              </a:pathLst>
            </a:custGeom>
            <a:solidFill>
              <a:srgbClr val="FFFFFF"/>
            </a:solidFill>
          </p:spPr>
        </p:sp>
      </p:grpSp>
      <p:pic>
        <p:nvPicPr>
          <p:cNvPr id="6" name="Picture 6"/>
          <p:cNvPicPr>
            <a:picLocks noChangeAspect="1"/>
          </p:cNvPicPr>
          <p:nvPr/>
        </p:nvPicPr>
        <p:blipFill>
          <a:blip r:embed="rId2"/>
          <a:srcRect/>
          <a:stretch>
            <a:fillRect/>
          </a:stretch>
        </p:blipFill>
        <p:spPr>
          <a:xfrm>
            <a:off x="-4330941" y="-1399757"/>
            <a:ext cx="6310062" cy="7252944"/>
          </a:xfrm>
          <a:prstGeom prst="rect">
            <a:avLst/>
          </a:prstGeom>
        </p:spPr>
      </p:pic>
      <p:pic>
        <p:nvPicPr>
          <p:cNvPr id="7" name="Picture 7"/>
          <p:cNvPicPr>
            <a:picLocks noChangeAspect="1"/>
          </p:cNvPicPr>
          <p:nvPr/>
        </p:nvPicPr>
        <p:blipFill>
          <a:blip r:embed="rId3"/>
          <a:srcRect/>
          <a:stretch>
            <a:fillRect/>
          </a:stretch>
        </p:blipFill>
        <p:spPr>
          <a:xfrm>
            <a:off x="16984199" y="-1302171"/>
            <a:ext cx="2607602" cy="2604342"/>
          </a:xfrm>
          <a:prstGeom prst="rect">
            <a:avLst/>
          </a:prstGeom>
        </p:spPr>
      </p:pic>
      <p:pic>
        <p:nvPicPr>
          <p:cNvPr id="8" name="Picture 8"/>
          <p:cNvPicPr>
            <a:picLocks noChangeAspect="1"/>
          </p:cNvPicPr>
          <p:nvPr/>
        </p:nvPicPr>
        <p:blipFill>
          <a:blip r:embed="rId4"/>
          <a:srcRect/>
          <a:stretch>
            <a:fillRect/>
          </a:stretch>
        </p:blipFill>
        <p:spPr>
          <a:xfrm>
            <a:off x="12804440" y="8219535"/>
            <a:ext cx="1791567" cy="1498198"/>
          </a:xfrm>
          <a:prstGeom prst="rect">
            <a:avLst/>
          </a:prstGeom>
        </p:spPr>
      </p:pic>
      <p:pic>
        <p:nvPicPr>
          <p:cNvPr id="10" name="Picture 10"/>
          <p:cNvPicPr>
            <a:picLocks noChangeAspect="1"/>
          </p:cNvPicPr>
          <p:nvPr/>
        </p:nvPicPr>
        <p:blipFill>
          <a:blip r:embed="rId5"/>
          <a:srcRect l="73053"/>
          <a:stretch>
            <a:fillRect/>
          </a:stretch>
        </p:blipFill>
        <p:spPr>
          <a:xfrm>
            <a:off x="15127941" y="8028072"/>
            <a:ext cx="2410457" cy="1675228"/>
          </a:xfrm>
          <a:prstGeom prst="rect">
            <a:avLst/>
          </a:prstGeom>
        </p:spPr>
      </p:pic>
      <p:sp>
        <p:nvSpPr>
          <p:cNvPr id="14" name="TextBox 13">
            <a:extLst>
              <a:ext uri="{FF2B5EF4-FFF2-40B4-BE49-F238E27FC236}">
                <a16:creationId xmlns:a16="http://schemas.microsoft.com/office/drawing/2014/main" id="{67384FA1-2D73-BD46-E620-CA3C863EF493}"/>
              </a:ext>
            </a:extLst>
          </p:cNvPr>
          <p:cNvSpPr txBox="1"/>
          <p:nvPr/>
        </p:nvSpPr>
        <p:spPr>
          <a:xfrm>
            <a:off x="2286000" y="1302171"/>
            <a:ext cx="10286998" cy="821700"/>
          </a:xfrm>
          <a:prstGeom prst="rect">
            <a:avLst/>
          </a:prstGeom>
          <a:noFill/>
        </p:spPr>
        <p:txBody>
          <a:bodyPr wrap="square" rtlCol="0">
            <a:spAutoFit/>
          </a:bodyPr>
          <a:lstStyle/>
          <a:p>
            <a:pPr>
              <a:lnSpc>
                <a:spcPct val="150000"/>
              </a:lnSpc>
            </a:pPr>
            <a:r>
              <a:rPr lang="en-US" sz="3600" b="1" dirty="0">
                <a:solidFill>
                  <a:schemeClr val="bg1"/>
                </a:solidFill>
                <a:latin typeface="Open Sauce Light" panose="020B0604020202020204" charset="0"/>
                <a:ea typeface="Verdana" panose="020B0604030504040204" pitchFamily="34" charset="0"/>
                <a:cs typeface="Times New Roman" panose="02020603050405020304" pitchFamily="18" charset="0"/>
              </a:rPr>
              <a:t>ADABOOST ALGORITHM</a:t>
            </a:r>
          </a:p>
        </p:txBody>
      </p:sp>
      <p:sp>
        <p:nvSpPr>
          <p:cNvPr id="9" name="TextBox 8">
            <a:extLst>
              <a:ext uri="{FF2B5EF4-FFF2-40B4-BE49-F238E27FC236}">
                <a16:creationId xmlns:a16="http://schemas.microsoft.com/office/drawing/2014/main" id="{CE84E300-2393-00B1-2663-A9C2B1FD5D31}"/>
              </a:ext>
            </a:extLst>
          </p:cNvPr>
          <p:cNvSpPr txBox="1"/>
          <p:nvPr/>
        </p:nvSpPr>
        <p:spPr>
          <a:xfrm>
            <a:off x="2286000" y="2416926"/>
            <a:ext cx="11078816" cy="6124754"/>
          </a:xfrm>
          <a:prstGeom prst="rect">
            <a:avLst/>
          </a:prstGeom>
          <a:noFill/>
        </p:spPr>
        <p:txBody>
          <a:bodyPr wrap="square" rtlCol="0">
            <a:spAutoFit/>
          </a:bodyPr>
          <a:lstStyle/>
          <a:p>
            <a:pPr algn="just"/>
            <a:r>
              <a:rPr lang="en-US" sz="2000" b="1" dirty="0" err="1">
                <a:solidFill>
                  <a:schemeClr val="bg1"/>
                </a:solidFill>
                <a:latin typeface="Open Sauce Light" panose="020B0604020202020204" charset="0"/>
              </a:rPr>
              <a:t>Adaboost</a:t>
            </a:r>
            <a:r>
              <a:rPr lang="en-US" sz="2000" b="1" dirty="0">
                <a:solidFill>
                  <a:schemeClr val="bg1"/>
                </a:solidFill>
                <a:latin typeface="Open Sauce Light" panose="020B0604020202020204" charset="0"/>
              </a:rPr>
              <a:t> was the first really successful boosting algorithm developed for the purpose of binary classification. </a:t>
            </a:r>
            <a:r>
              <a:rPr lang="en-US" sz="2000" b="1" dirty="0" err="1">
                <a:solidFill>
                  <a:schemeClr val="bg1"/>
                </a:solidFill>
                <a:latin typeface="Open Sauce Light" panose="020B0604020202020204" charset="0"/>
              </a:rPr>
              <a:t>Adaboost</a:t>
            </a:r>
            <a:r>
              <a:rPr lang="en-US" sz="2000" b="1" dirty="0">
                <a:solidFill>
                  <a:schemeClr val="bg1"/>
                </a:solidFill>
                <a:latin typeface="Open Sauce Light" panose="020B0604020202020204" charset="0"/>
              </a:rPr>
              <a:t> is short for Adaptive Boosting and is a very popular boosting technique which combines multiple “weak classifiers” into a single “strong classifier”</a:t>
            </a:r>
          </a:p>
          <a:p>
            <a:endParaRPr lang="en-US" sz="2400" b="1" u="sng" dirty="0">
              <a:solidFill>
                <a:schemeClr val="bg1"/>
              </a:solidFill>
              <a:latin typeface="Open Sauce Light" panose="020B0604020202020204" charset="0"/>
            </a:endParaRPr>
          </a:p>
          <a:p>
            <a:r>
              <a:rPr lang="en-US" sz="2400" b="1" u="sng" dirty="0">
                <a:solidFill>
                  <a:schemeClr val="bg1"/>
                </a:solidFill>
                <a:latin typeface="Open Sauce Light" panose="020B0604020202020204" charset="0"/>
              </a:rPr>
              <a:t>&gt; Algorithm:</a:t>
            </a:r>
            <a:endParaRPr lang="en-US" sz="2800" b="1" u="sng" dirty="0">
              <a:solidFill>
                <a:schemeClr val="bg1"/>
              </a:solidFill>
              <a:latin typeface="Open Sauce Light" panose="020B0604020202020204" charset="0"/>
            </a:endParaRPr>
          </a:p>
          <a:p>
            <a:endParaRPr lang="en-US" sz="2400" b="1" dirty="0">
              <a:solidFill>
                <a:schemeClr val="bg1"/>
              </a:solidFill>
              <a:latin typeface="Open Sauce Light" panose="020B0604020202020204" charset="0"/>
            </a:endParaRPr>
          </a:p>
          <a:p>
            <a:r>
              <a:rPr lang="en-US" sz="2000" b="1" dirty="0">
                <a:solidFill>
                  <a:schemeClr val="bg1"/>
                </a:solidFill>
                <a:latin typeface="Open Sauce Light" panose="020B0604020202020204" charset="0"/>
              </a:rPr>
              <a:t>1.	Initially, </a:t>
            </a:r>
            <a:r>
              <a:rPr lang="en-US" sz="2000" b="1" dirty="0" err="1">
                <a:solidFill>
                  <a:schemeClr val="bg1"/>
                </a:solidFill>
                <a:latin typeface="Open Sauce Light" panose="020B0604020202020204" charset="0"/>
              </a:rPr>
              <a:t>Adaboost</a:t>
            </a:r>
            <a:r>
              <a:rPr lang="en-US" sz="2000" b="1" dirty="0">
                <a:solidFill>
                  <a:schemeClr val="bg1"/>
                </a:solidFill>
                <a:latin typeface="Open Sauce Light" panose="020B0604020202020204" charset="0"/>
              </a:rPr>
              <a:t> selects a training subset randomly.</a:t>
            </a:r>
          </a:p>
          <a:p>
            <a:r>
              <a:rPr lang="en-US" sz="2000" b="1" dirty="0">
                <a:solidFill>
                  <a:schemeClr val="bg1"/>
                </a:solidFill>
                <a:latin typeface="Open Sauce Light" panose="020B0604020202020204" charset="0"/>
              </a:rPr>
              <a:t>2.	It iteratively trains the </a:t>
            </a:r>
            <a:r>
              <a:rPr lang="en-US" sz="2000" b="1" dirty="0" err="1">
                <a:solidFill>
                  <a:schemeClr val="bg1"/>
                </a:solidFill>
                <a:latin typeface="Open Sauce Light" panose="020B0604020202020204" charset="0"/>
              </a:rPr>
              <a:t>Adaboost</a:t>
            </a:r>
            <a:r>
              <a:rPr lang="en-US" sz="2000" b="1" dirty="0">
                <a:solidFill>
                  <a:schemeClr val="bg1"/>
                </a:solidFill>
                <a:latin typeface="Open Sauce Light" panose="020B0604020202020204" charset="0"/>
              </a:rPr>
              <a:t> machine learning model by selecting the training set based on the accurate prediction of the last training.</a:t>
            </a:r>
          </a:p>
          <a:p>
            <a:r>
              <a:rPr lang="en-US" sz="2000" b="1" dirty="0">
                <a:solidFill>
                  <a:schemeClr val="bg1"/>
                </a:solidFill>
                <a:latin typeface="Open Sauce Light" panose="020B0604020202020204" charset="0"/>
              </a:rPr>
              <a:t>3.	It assigns the higher weight to wrong classified observations so that in the next iteration these observations will get the high probability for classification.</a:t>
            </a:r>
          </a:p>
          <a:p>
            <a:r>
              <a:rPr lang="en-US" sz="2000" b="1" dirty="0">
                <a:solidFill>
                  <a:schemeClr val="bg1"/>
                </a:solidFill>
                <a:latin typeface="Open Sauce Light" panose="020B0604020202020204" charset="0"/>
              </a:rPr>
              <a:t>4.	Also, it assigns the weight to the trained classifier in each iteration according to the</a:t>
            </a:r>
          </a:p>
          <a:p>
            <a:r>
              <a:rPr lang="en-US" sz="2000" b="1" dirty="0">
                <a:solidFill>
                  <a:schemeClr val="bg1"/>
                </a:solidFill>
                <a:latin typeface="Open Sauce Light" panose="020B0604020202020204" charset="0"/>
              </a:rPr>
              <a:t> </a:t>
            </a:r>
          </a:p>
          <a:p>
            <a:r>
              <a:rPr lang="en-US" sz="2000" b="1" dirty="0">
                <a:solidFill>
                  <a:schemeClr val="bg1"/>
                </a:solidFill>
                <a:latin typeface="Open Sauce Light" panose="020B0604020202020204" charset="0"/>
              </a:rPr>
              <a:t>accuracy of the classifier. The more accurate classifier will get high weight.</a:t>
            </a:r>
          </a:p>
          <a:p>
            <a:r>
              <a:rPr lang="en-US" sz="2000" b="1" dirty="0">
                <a:solidFill>
                  <a:schemeClr val="bg1"/>
                </a:solidFill>
                <a:latin typeface="Open Sauce Light" panose="020B0604020202020204" charset="0"/>
              </a:rPr>
              <a:t>5.	This process iterates until the complete training data fits without any error or until reached to the specified maximum number of estimators.</a:t>
            </a:r>
          </a:p>
          <a:p>
            <a:r>
              <a:rPr lang="en-US" sz="2000" b="1" dirty="0">
                <a:solidFill>
                  <a:schemeClr val="bg1"/>
                </a:solidFill>
                <a:latin typeface="Open Sauce Light" panose="020B0604020202020204" charset="0"/>
              </a:rPr>
              <a:t>6.	To classify, perform a "vote" across all of the learning algorithms you built</a:t>
            </a:r>
          </a:p>
        </p:txBody>
      </p:sp>
    </p:spTree>
    <p:extLst>
      <p:ext uri="{BB962C8B-B14F-4D97-AF65-F5344CB8AC3E}">
        <p14:creationId xmlns:p14="http://schemas.microsoft.com/office/powerpoint/2010/main" val="2862519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6632937" y="-332109"/>
            <a:ext cx="2607602" cy="2604342"/>
          </a:xfrm>
          <a:prstGeom prst="rect">
            <a:avLst/>
          </a:prstGeom>
        </p:spPr>
      </p:pic>
      <p:pic>
        <p:nvPicPr>
          <p:cNvPr id="3" name="Picture 3"/>
          <p:cNvPicPr>
            <a:picLocks noChangeAspect="1"/>
          </p:cNvPicPr>
          <p:nvPr/>
        </p:nvPicPr>
        <p:blipFill>
          <a:blip r:embed="rId3"/>
          <a:srcRect/>
          <a:stretch>
            <a:fillRect/>
          </a:stretch>
        </p:blipFill>
        <p:spPr>
          <a:xfrm>
            <a:off x="0" y="8788802"/>
            <a:ext cx="1791567" cy="1498198"/>
          </a:xfrm>
          <a:prstGeom prst="rect">
            <a:avLst/>
          </a:prstGeom>
        </p:spPr>
      </p:pic>
      <p:sp>
        <p:nvSpPr>
          <p:cNvPr id="5" name="TextBox 5"/>
          <p:cNvSpPr txBox="1"/>
          <p:nvPr/>
        </p:nvSpPr>
        <p:spPr>
          <a:xfrm>
            <a:off x="2765777" y="0"/>
            <a:ext cx="12756445" cy="1345240"/>
          </a:xfrm>
          <a:prstGeom prst="rect">
            <a:avLst/>
          </a:prstGeom>
        </p:spPr>
        <p:txBody>
          <a:bodyPr lIns="0" tIns="0" rIns="0" bIns="0" rtlCol="0" anchor="t">
            <a:spAutoFit/>
          </a:bodyPr>
          <a:lstStyle/>
          <a:p>
            <a:pPr marL="0" lvl="0" indent="0" algn="ctr">
              <a:lnSpc>
                <a:spcPts val="12251"/>
              </a:lnSpc>
            </a:pPr>
            <a:r>
              <a:rPr lang="en-US" sz="5500" spc="-102" dirty="0">
                <a:latin typeface="Aileron Regular Bold"/>
              </a:rPr>
              <a:t>Dataset Splitting</a:t>
            </a:r>
          </a:p>
        </p:txBody>
      </p:sp>
      <p:pic>
        <p:nvPicPr>
          <p:cNvPr id="4" name="image2.png">
            <a:extLst>
              <a:ext uri="{FF2B5EF4-FFF2-40B4-BE49-F238E27FC236}">
                <a16:creationId xmlns:a16="http://schemas.microsoft.com/office/drawing/2014/main" id="{3AD27A74-308B-FF18-3284-00F1B63AB8F1}"/>
              </a:ext>
            </a:extLst>
          </p:cNvPr>
          <p:cNvPicPr>
            <a:picLocks noChangeAspect="1"/>
          </p:cNvPicPr>
          <p:nvPr/>
        </p:nvPicPr>
        <p:blipFill>
          <a:blip r:embed="rId4" cstate="print"/>
          <a:stretch>
            <a:fillRect/>
          </a:stretch>
        </p:blipFill>
        <p:spPr>
          <a:xfrm>
            <a:off x="5036618" y="2857500"/>
            <a:ext cx="8214761" cy="509714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6632937" y="-332109"/>
            <a:ext cx="2607602" cy="2604342"/>
          </a:xfrm>
          <a:prstGeom prst="rect">
            <a:avLst/>
          </a:prstGeom>
        </p:spPr>
      </p:pic>
      <p:pic>
        <p:nvPicPr>
          <p:cNvPr id="3" name="Picture 3"/>
          <p:cNvPicPr>
            <a:picLocks noChangeAspect="1"/>
          </p:cNvPicPr>
          <p:nvPr/>
        </p:nvPicPr>
        <p:blipFill>
          <a:blip r:embed="rId3"/>
          <a:srcRect/>
          <a:stretch>
            <a:fillRect/>
          </a:stretch>
        </p:blipFill>
        <p:spPr>
          <a:xfrm>
            <a:off x="0" y="8788802"/>
            <a:ext cx="1791567" cy="1498198"/>
          </a:xfrm>
          <a:prstGeom prst="rect">
            <a:avLst/>
          </a:prstGeom>
        </p:spPr>
      </p:pic>
      <p:sp>
        <p:nvSpPr>
          <p:cNvPr id="5" name="TextBox 5"/>
          <p:cNvSpPr txBox="1"/>
          <p:nvPr/>
        </p:nvSpPr>
        <p:spPr>
          <a:xfrm>
            <a:off x="2765777" y="0"/>
            <a:ext cx="12756445" cy="1345240"/>
          </a:xfrm>
          <a:prstGeom prst="rect">
            <a:avLst/>
          </a:prstGeom>
        </p:spPr>
        <p:txBody>
          <a:bodyPr lIns="0" tIns="0" rIns="0" bIns="0" rtlCol="0" anchor="t">
            <a:spAutoFit/>
          </a:bodyPr>
          <a:lstStyle/>
          <a:p>
            <a:pPr marL="0" lvl="0" indent="0" algn="ctr">
              <a:lnSpc>
                <a:spcPts val="12251"/>
              </a:lnSpc>
            </a:pPr>
            <a:r>
              <a:rPr lang="en-US" sz="5500" spc="-102" dirty="0">
                <a:latin typeface="Aileron Regular Bold"/>
              </a:rPr>
              <a:t>DATASET DETAILS</a:t>
            </a:r>
          </a:p>
        </p:txBody>
      </p:sp>
      <p:sp>
        <p:nvSpPr>
          <p:cNvPr id="6" name="TextBox 5">
            <a:extLst>
              <a:ext uri="{FF2B5EF4-FFF2-40B4-BE49-F238E27FC236}">
                <a16:creationId xmlns:a16="http://schemas.microsoft.com/office/drawing/2014/main" id="{339A931D-6BB2-AA29-E9B0-2ECCAA44C282}"/>
              </a:ext>
            </a:extLst>
          </p:cNvPr>
          <p:cNvSpPr txBox="1"/>
          <p:nvPr/>
        </p:nvSpPr>
        <p:spPr>
          <a:xfrm>
            <a:off x="895783" y="1814964"/>
            <a:ext cx="16972595" cy="997196"/>
          </a:xfrm>
          <a:prstGeom prst="rect">
            <a:avLst/>
          </a:prstGeom>
          <a:noFill/>
        </p:spPr>
        <p:txBody>
          <a:bodyPr wrap="none" rtlCol="0">
            <a:spAutoFit/>
          </a:bodyPr>
          <a:lstStyle/>
          <a:p>
            <a:pPr marL="685800" marR="1042670" lvl="1" indent="-228600">
              <a:lnSpc>
                <a:spcPct val="145000"/>
              </a:lnSpc>
              <a:buSzPts val="1200"/>
              <a:buFont typeface="Times New Roman" panose="02020603050405020304" pitchFamily="18" charset="0"/>
              <a:buChar char="•"/>
              <a:tabLst>
                <a:tab pos="586740" algn="l"/>
              </a:tabLst>
            </a:pPr>
            <a:r>
              <a:rPr lang="en-US" sz="2400" dirty="0">
                <a:effectLst/>
                <a:latin typeface="Open Sauce Light" panose="020B0604020202020204" charset="0"/>
                <a:ea typeface="Times New Roman" panose="02020603050405020304" pitchFamily="18" charset="0"/>
              </a:rPr>
              <a:t>Of</a:t>
            </a:r>
            <a:r>
              <a:rPr lang="en-US" sz="2400" spc="-45" dirty="0">
                <a:effectLst/>
                <a:latin typeface="Open Sauce Light" panose="020B0604020202020204" charset="0"/>
                <a:ea typeface="Times New Roman" panose="02020603050405020304" pitchFamily="18" charset="0"/>
              </a:rPr>
              <a:t> </a:t>
            </a:r>
            <a:r>
              <a:rPr lang="en-US" sz="2400" dirty="0">
                <a:effectLst/>
                <a:latin typeface="Open Sauce Light" panose="020B0604020202020204" charset="0"/>
                <a:ea typeface="Times New Roman" panose="02020603050405020304" pitchFamily="18" charset="0"/>
              </a:rPr>
              <a:t>the</a:t>
            </a:r>
            <a:r>
              <a:rPr lang="en-US" sz="2400" spc="-35" dirty="0">
                <a:effectLst/>
                <a:latin typeface="Open Sauce Light" panose="020B0604020202020204" charset="0"/>
                <a:ea typeface="Times New Roman" panose="02020603050405020304" pitchFamily="18" charset="0"/>
              </a:rPr>
              <a:t> </a:t>
            </a:r>
            <a:r>
              <a:rPr lang="en-US" sz="2400" dirty="0">
                <a:effectLst/>
                <a:latin typeface="Open Sauce Light" panose="020B0604020202020204" charset="0"/>
                <a:ea typeface="Times New Roman" panose="02020603050405020304" pitchFamily="18" charset="0"/>
              </a:rPr>
              <a:t>76</a:t>
            </a:r>
            <a:r>
              <a:rPr lang="en-US" sz="2400" spc="-35" dirty="0">
                <a:effectLst/>
                <a:latin typeface="Open Sauce Light" panose="020B0604020202020204" charset="0"/>
                <a:ea typeface="Times New Roman" panose="02020603050405020304" pitchFamily="18" charset="0"/>
              </a:rPr>
              <a:t> </a:t>
            </a:r>
            <a:r>
              <a:rPr lang="en-US" sz="2400" dirty="0">
                <a:effectLst/>
                <a:latin typeface="Open Sauce Light" panose="020B0604020202020204" charset="0"/>
                <a:ea typeface="Times New Roman" panose="02020603050405020304" pitchFamily="18" charset="0"/>
              </a:rPr>
              <a:t>attributes</a:t>
            </a:r>
            <a:r>
              <a:rPr lang="en-US" sz="2400" spc="-40" dirty="0">
                <a:effectLst/>
                <a:latin typeface="Open Sauce Light" panose="020B0604020202020204" charset="0"/>
                <a:ea typeface="Times New Roman" panose="02020603050405020304" pitchFamily="18" charset="0"/>
              </a:rPr>
              <a:t> </a:t>
            </a:r>
            <a:r>
              <a:rPr lang="en-US" sz="2400" dirty="0">
                <a:effectLst/>
                <a:latin typeface="Open Sauce Light" panose="020B0604020202020204" charset="0"/>
                <a:ea typeface="Times New Roman" panose="02020603050405020304" pitchFamily="18" charset="0"/>
              </a:rPr>
              <a:t>available</a:t>
            </a:r>
            <a:r>
              <a:rPr lang="en-US" sz="2400" spc="-35" dirty="0">
                <a:effectLst/>
                <a:latin typeface="Open Sauce Light" panose="020B0604020202020204" charset="0"/>
                <a:ea typeface="Times New Roman" panose="02020603050405020304" pitchFamily="18" charset="0"/>
              </a:rPr>
              <a:t> </a:t>
            </a:r>
            <a:r>
              <a:rPr lang="en-US" sz="2400" dirty="0">
                <a:effectLst/>
                <a:latin typeface="Open Sauce Light" panose="020B0604020202020204" charset="0"/>
                <a:ea typeface="Times New Roman" panose="02020603050405020304" pitchFamily="18" charset="0"/>
              </a:rPr>
              <a:t>in</a:t>
            </a:r>
            <a:r>
              <a:rPr lang="en-US" sz="2400" spc="-35" dirty="0">
                <a:effectLst/>
                <a:latin typeface="Open Sauce Light" panose="020B0604020202020204" charset="0"/>
                <a:ea typeface="Times New Roman" panose="02020603050405020304" pitchFamily="18" charset="0"/>
              </a:rPr>
              <a:t> </a:t>
            </a:r>
            <a:r>
              <a:rPr lang="en-US" sz="2400" dirty="0">
                <a:effectLst/>
                <a:latin typeface="Open Sauce Light" panose="020B0604020202020204" charset="0"/>
                <a:ea typeface="Times New Roman" panose="02020603050405020304" pitchFamily="18" charset="0"/>
              </a:rPr>
              <a:t>the</a:t>
            </a:r>
            <a:r>
              <a:rPr lang="en-US" sz="2400" spc="-35" dirty="0">
                <a:effectLst/>
                <a:latin typeface="Open Sauce Light" panose="020B0604020202020204" charset="0"/>
                <a:ea typeface="Times New Roman" panose="02020603050405020304" pitchFamily="18" charset="0"/>
              </a:rPr>
              <a:t> </a:t>
            </a:r>
            <a:r>
              <a:rPr lang="en-US" sz="2400" dirty="0">
                <a:effectLst/>
                <a:latin typeface="Open Sauce Light" panose="020B0604020202020204" charset="0"/>
                <a:ea typeface="Times New Roman" panose="02020603050405020304" pitchFamily="18" charset="0"/>
              </a:rPr>
              <a:t>dataset,14</a:t>
            </a:r>
            <a:r>
              <a:rPr lang="en-US" sz="2400" spc="-30" dirty="0">
                <a:effectLst/>
                <a:latin typeface="Open Sauce Light" panose="020B0604020202020204" charset="0"/>
                <a:ea typeface="Times New Roman" panose="02020603050405020304" pitchFamily="18" charset="0"/>
              </a:rPr>
              <a:t> </a:t>
            </a:r>
            <a:r>
              <a:rPr lang="en-US" sz="2400" dirty="0">
                <a:effectLst/>
                <a:latin typeface="Open Sauce Light" panose="020B0604020202020204" charset="0"/>
                <a:ea typeface="Times New Roman" panose="02020603050405020304" pitchFamily="18" charset="0"/>
              </a:rPr>
              <a:t>attributes</a:t>
            </a:r>
            <a:r>
              <a:rPr lang="en-US" sz="2400" spc="-40" dirty="0">
                <a:effectLst/>
                <a:latin typeface="Open Sauce Light" panose="020B0604020202020204" charset="0"/>
                <a:ea typeface="Times New Roman" panose="02020603050405020304" pitchFamily="18" charset="0"/>
              </a:rPr>
              <a:t> </a:t>
            </a:r>
            <a:r>
              <a:rPr lang="en-US" sz="2400" dirty="0">
                <a:effectLst/>
                <a:latin typeface="Open Sauce Light" panose="020B0604020202020204" charset="0"/>
                <a:ea typeface="Times New Roman" panose="02020603050405020304" pitchFamily="18" charset="0"/>
              </a:rPr>
              <a:t>are</a:t>
            </a:r>
            <a:r>
              <a:rPr lang="en-US" sz="2400" spc="-40" dirty="0">
                <a:effectLst/>
                <a:latin typeface="Open Sauce Light" panose="020B0604020202020204" charset="0"/>
                <a:ea typeface="Times New Roman" panose="02020603050405020304" pitchFamily="18" charset="0"/>
              </a:rPr>
              <a:t> </a:t>
            </a:r>
            <a:r>
              <a:rPr lang="en-US" sz="2400" dirty="0">
                <a:effectLst/>
                <a:latin typeface="Open Sauce Light" panose="020B0604020202020204" charset="0"/>
                <a:ea typeface="Times New Roman" panose="02020603050405020304" pitchFamily="18" charset="0"/>
              </a:rPr>
              <a:t>considered</a:t>
            </a:r>
            <a:r>
              <a:rPr lang="en-US" sz="2400" spc="-20" dirty="0">
                <a:effectLst/>
                <a:latin typeface="Open Sauce Light" panose="020B0604020202020204" charset="0"/>
                <a:ea typeface="Times New Roman" panose="02020603050405020304" pitchFamily="18" charset="0"/>
              </a:rPr>
              <a:t> </a:t>
            </a:r>
            <a:r>
              <a:rPr lang="en-US" sz="2400" dirty="0">
                <a:effectLst/>
                <a:latin typeface="Open Sauce Light" panose="020B0604020202020204" charset="0"/>
                <a:ea typeface="Times New Roman" panose="02020603050405020304" pitchFamily="18" charset="0"/>
              </a:rPr>
              <a:t>for</a:t>
            </a:r>
            <a:r>
              <a:rPr lang="en-US" sz="2400" spc="-35" dirty="0">
                <a:effectLst/>
                <a:latin typeface="Open Sauce Light" panose="020B0604020202020204" charset="0"/>
                <a:ea typeface="Times New Roman" panose="02020603050405020304" pitchFamily="18" charset="0"/>
              </a:rPr>
              <a:t> </a:t>
            </a:r>
            <a:r>
              <a:rPr lang="en-US" sz="2400" dirty="0">
                <a:effectLst/>
                <a:latin typeface="Open Sauce Light" panose="020B0604020202020204" charset="0"/>
                <a:ea typeface="Times New Roman" panose="02020603050405020304" pitchFamily="18" charset="0"/>
              </a:rPr>
              <a:t>the prediction of the output.</a:t>
            </a:r>
          </a:p>
          <a:p>
            <a:pPr marL="1143000" marR="0" lvl="2" indent="-228600">
              <a:spcBef>
                <a:spcPts val="40"/>
              </a:spcBef>
              <a:spcAft>
                <a:spcPts val="0"/>
              </a:spcAft>
              <a:buSzPts val="1200"/>
              <a:buFont typeface="Times New Roman" panose="02020603050405020304" pitchFamily="18" charset="0"/>
              <a:buChar char="•"/>
              <a:tabLst>
                <a:tab pos="586740" algn="l"/>
              </a:tabLst>
            </a:pPr>
            <a:r>
              <a:rPr lang="en-US" sz="2400" dirty="0">
                <a:effectLst/>
                <a:latin typeface="Open Sauce Light" panose="020B0604020202020204" charset="0"/>
                <a:ea typeface="Times New Roman" panose="02020603050405020304" pitchFamily="18" charset="0"/>
              </a:rPr>
              <a:t>Heart</a:t>
            </a:r>
            <a:r>
              <a:rPr lang="en-US" sz="2400" spc="-40" dirty="0">
                <a:effectLst/>
                <a:latin typeface="Open Sauce Light" panose="020B0604020202020204" charset="0"/>
                <a:ea typeface="Times New Roman" panose="02020603050405020304" pitchFamily="18" charset="0"/>
              </a:rPr>
              <a:t> </a:t>
            </a:r>
            <a:r>
              <a:rPr lang="en-US" sz="2400" dirty="0">
                <a:effectLst/>
                <a:latin typeface="Open Sauce Light" panose="020B0604020202020204" charset="0"/>
                <a:ea typeface="Times New Roman" panose="02020603050405020304" pitchFamily="18" charset="0"/>
              </a:rPr>
              <a:t>Disease</a:t>
            </a:r>
            <a:r>
              <a:rPr lang="en-US" sz="2400" spc="-20" dirty="0">
                <a:effectLst/>
                <a:latin typeface="Open Sauce Light" panose="020B0604020202020204" charset="0"/>
                <a:ea typeface="Times New Roman" panose="02020603050405020304" pitchFamily="18" charset="0"/>
              </a:rPr>
              <a:t> </a:t>
            </a:r>
            <a:r>
              <a:rPr lang="en-US" sz="2400" dirty="0">
                <a:effectLst/>
                <a:latin typeface="Open Sauce Light" panose="020B0604020202020204" charset="0"/>
                <a:ea typeface="Times New Roman" panose="02020603050405020304" pitchFamily="18" charset="0"/>
              </a:rPr>
              <a:t>UCI</a:t>
            </a:r>
            <a:r>
              <a:rPr lang="en-US" sz="2400" spc="-40" dirty="0">
                <a:effectLst/>
                <a:latin typeface="Open Sauce Light" panose="020B0604020202020204" charset="0"/>
                <a:ea typeface="Times New Roman" panose="02020603050405020304" pitchFamily="18" charset="0"/>
              </a:rPr>
              <a:t> </a:t>
            </a:r>
            <a:r>
              <a:rPr lang="en-US" sz="2400" dirty="0">
                <a:effectLst/>
                <a:latin typeface="Open Sauce Light" panose="020B0604020202020204" charset="0"/>
                <a:ea typeface="Times New Roman" panose="02020603050405020304" pitchFamily="18" charset="0"/>
              </a:rPr>
              <a:t>:</a:t>
            </a:r>
            <a:r>
              <a:rPr lang="en-US" sz="2400" spc="-15" dirty="0">
                <a:effectLst/>
                <a:latin typeface="Open Sauce Light" panose="020B0604020202020204" charset="0"/>
                <a:ea typeface="Times New Roman" panose="02020603050405020304" pitchFamily="18" charset="0"/>
              </a:rPr>
              <a:t> </a:t>
            </a:r>
            <a:r>
              <a:rPr lang="en-US" sz="2400" spc="-10" dirty="0">
                <a:effectLst/>
                <a:latin typeface="Open Sauce Light" panose="020B0604020202020204" charset="0"/>
                <a:ea typeface="Times New Roman" panose="02020603050405020304" pitchFamily="18" charset="0"/>
              </a:rPr>
              <a:t>https://archive.ics.uci.edu/ml/datasets/Heart+Disease</a:t>
            </a:r>
            <a:endParaRPr lang="en-US" sz="2400" dirty="0">
              <a:latin typeface="Open Sauce Light" panose="020B0604020202020204" charset="0"/>
            </a:endParaRPr>
          </a:p>
        </p:txBody>
      </p:sp>
      <p:pic>
        <p:nvPicPr>
          <p:cNvPr id="7" name="image10.jpeg">
            <a:extLst>
              <a:ext uri="{FF2B5EF4-FFF2-40B4-BE49-F238E27FC236}">
                <a16:creationId xmlns:a16="http://schemas.microsoft.com/office/drawing/2014/main" id="{1F127B98-C427-3182-49F7-D98BDC5294E8}"/>
              </a:ext>
            </a:extLst>
          </p:cNvPr>
          <p:cNvPicPr>
            <a:picLocks noChangeAspect="1"/>
          </p:cNvPicPr>
          <p:nvPr/>
        </p:nvPicPr>
        <p:blipFill>
          <a:blip r:embed="rId4" cstate="print"/>
          <a:stretch>
            <a:fillRect/>
          </a:stretch>
        </p:blipFill>
        <p:spPr>
          <a:xfrm>
            <a:off x="4761044" y="2832890"/>
            <a:ext cx="9242072" cy="7454110"/>
          </a:xfrm>
          <a:prstGeom prst="rect">
            <a:avLst/>
          </a:prstGeom>
        </p:spPr>
      </p:pic>
    </p:spTree>
    <p:extLst>
      <p:ext uri="{BB962C8B-B14F-4D97-AF65-F5344CB8AC3E}">
        <p14:creationId xmlns:p14="http://schemas.microsoft.com/office/powerpoint/2010/main" val="3599008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6632937" y="-332109"/>
            <a:ext cx="2607602" cy="2604342"/>
          </a:xfrm>
          <a:prstGeom prst="rect">
            <a:avLst/>
          </a:prstGeom>
        </p:spPr>
      </p:pic>
      <p:pic>
        <p:nvPicPr>
          <p:cNvPr id="3" name="Picture 3"/>
          <p:cNvPicPr>
            <a:picLocks noChangeAspect="1"/>
          </p:cNvPicPr>
          <p:nvPr/>
        </p:nvPicPr>
        <p:blipFill>
          <a:blip r:embed="rId3"/>
          <a:srcRect/>
          <a:stretch>
            <a:fillRect/>
          </a:stretch>
        </p:blipFill>
        <p:spPr>
          <a:xfrm>
            <a:off x="0" y="8788802"/>
            <a:ext cx="1791567" cy="1498198"/>
          </a:xfrm>
          <a:prstGeom prst="rect">
            <a:avLst/>
          </a:prstGeom>
        </p:spPr>
      </p:pic>
      <p:graphicFrame>
        <p:nvGraphicFramePr>
          <p:cNvPr id="6" name="Table 5">
            <a:extLst>
              <a:ext uri="{FF2B5EF4-FFF2-40B4-BE49-F238E27FC236}">
                <a16:creationId xmlns:a16="http://schemas.microsoft.com/office/drawing/2014/main" id="{4196D196-016D-2C66-FFBE-3AE2A80D3C52}"/>
              </a:ext>
            </a:extLst>
          </p:cNvPr>
          <p:cNvGraphicFramePr>
            <a:graphicFrameLocks noGrp="1"/>
          </p:cNvGraphicFramePr>
          <p:nvPr>
            <p:extLst>
              <p:ext uri="{D42A27DB-BD31-4B8C-83A1-F6EECF244321}">
                <p14:modId xmlns:p14="http://schemas.microsoft.com/office/powerpoint/2010/main" val="1004921425"/>
              </p:ext>
            </p:extLst>
          </p:nvPr>
        </p:nvGraphicFramePr>
        <p:xfrm>
          <a:off x="4289365" y="298097"/>
          <a:ext cx="8305800" cy="9690806"/>
        </p:xfrm>
        <a:graphic>
          <a:graphicData uri="http://schemas.openxmlformats.org/drawingml/2006/table">
            <a:tbl>
              <a:tblPr firstRow="1" firstCol="1" lastRow="1" lastCol="1" bandRow="1" bandCol="1">
                <a:tableStyleId>{5C22544A-7EE6-4342-B048-85BDC9FD1C3A}</a:tableStyleId>
              </a:tblPr>
              <a:tblGrid>
                <a:gridCol w="927159">
                  <a:extLst>
                    <a:ext uri="{9D8B030D-6E8A-4147-A177-3AD203B41FA5}">
                      <a16:colId xmlns:a16="http://schemas.microsoft.com/office/drawing/2014/main" val="359675543"/>
                    </a:ext>
                  </a:extLst>
                </a:gridCol>
                <a:gridCol w="1720073">
                  <a:extLst>
                    <a:ext uri="{9D8B030D-6E8A-4147-A177-3AD203B41FA5}">
                      <a16:colId xmlns:a16="http://schemas.microsoft.com/office/drawing/2014/main" val="4067199176"/>
                    </a:ext>
                  </a:extLst>
                </a:gridCol>
                <a:gridCol w="3746302">
                  <a:extLst>
                    <a:ext uri="{9D8B030D-6E8A-4147-A177-3AD203B41FA5}">
                      <a16:colId xmlns:a16="http://schemas.microsoft.com/office/drawing/2014/main" val="64859706"/>
                    </a:ext>
                  </a:extLst>
                </a:gridCol>
                <a:gridCol w="1912266">
                  <a:extLst>
                    <a:ext uri="{9D8B030D-6E8A-4147-A177-3AD203B41FA5}">
                      <a16:colId xmlns:a16="http://schemas.microsoft.com/office/drawing/2014/main" val="4290332610"/>
                    </a:ext>
                  </a:extLst>
                </a:gridCol>
              </a:tblGrid>
              <a:tr h="654806">
                <a:tc>
                  <a:txBody>
                    <a:bodyPr/>
                    <a:lstStyle/>
                    <a:p>
                      <a:pPr marL="89535" marR="0">
                        <a:spcBef>
                          <a:spcPts val="210"/>
                        </a:spcBef>
                        <a:spcAft>
                          <a:spcPts val="0"/>
                        </a:spcAft>
                      </a:pPr>
                      <a:r>
                        <a:rPr lang="en-US" sz="1800" spc="-25">
                          <a:effectLst/>
                        </a:rPr>
                        <a:t>S.</a:t>
                      </a:r>
                      <a:endParaRPr lang="en-US" sz="1600">
                        <a:effectLst/>
                      </a:endParaRPr>
                    </a:p>
                    <a:p>
                      <a:pPr marL="89535" marR="0">
                        <a:spcBef>
                          <a:spcPts val="275"/>
                        </a:spcBef>
                        <a:spcAft>
                          <a:spcPts val="0"/>
                        </a:spcAft>
                      </a:pPr>
                      <a:r>
                        <a:rPr lang="en-US" sz="1800" spc="-25">
                          <a:effectLst/>
                        </a:rPr>
                        <a:t>No.</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5880" marR="0">
                        <a:spcBef>
                          <a:spcPts val="210"/>
                        </a:spcBef>
                        <a:spcAft>
                          <a:spcPts val="0"/>
                        </a:spcAft>
                      </a:pPr>
                      <a:r>
                        <a:rPr lang="en-US" sz="1800" spc="-10">
                          <a:effectLst/>
                        </a:rPr>
                        <a:t>Attribute</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120" marR="0">
                        <a:spcBef>
                          <a:spcPts val="210"/>
                        </a:spcBef>
                        <a:spcAft>
                          <a:spcPts val="0"/>
                        </a:spcAft>
                      </a:pPr>
                      <a:r>
                        <a:rPr lang="en-US" sz="1800" spc="-10">
                          <a:effectLst/>
                        </a:rPr>
                        <a:t>Description</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755" marR="0">
                        <a:spcBef>
                          <a:spcPts val="210"/>
                        </a:spcBef>
                        <a:spcAft>
                          <a:spcPts val="0"/>
                        </a:spcAft>
                      </a:pPr>
                      <a:r>
                        <a:rPr lang="en-US" sz="1800" spc="-20" dirty="0">
                          <a:effectLst/>
                        </a:rPr>
                        <a:t>Type</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113642203"/>
                  </a:ext>
                </a:extLst>
              </a:tr>
              <a:tr h="367001">
                <a:tc>
                  <a:txBody>
                    <a:bodyPr/>
                    <a:lstStyle/>
                    <a:p>
                      <a:pPr marL="89535" marR="0">
                        <a:spcBef>
                          <a:spcPts val="125"/>
                        </a:spcBef>
                        <a:spcAft>
                          <a:spcPts val="0"/>
                        </a:spcAft>
                      </a:pPr>
                      <a:r>
                        <a:rPr lang="en-US" sz="1800">
                          <a:effectLst/>
                        </a:rPr>
                        <a:t>1</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5880" marR="0">
                        <a:spcBef>
                          <a:spcPts val="125"/>
                        </a:spcBef>
                        <a:spcAft>
                          <a:spcPts val="0"/>
                        </a:spcAft>
                      </a:pPr>
                      <a:r>
                        <a:rPr lang="en-US" sz="1800" spc="-25">
                          <a:effectLst/>
                        </a:rPr>
                        <a:t>Age</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120" marR="0">
                        <a:spcBef>
                          <a:spcPts val="125"/>
                        </a:spcBef>
                        <a:spcAft>
                          <a:spcPts val="0"/>
                        </a:spcAft>
                      </a:pPr>
                      <a:r>
                        <a:rPr lang="en-US" sz="1800">
                          <a:effectLst/>
                        </a:rPr>
                        <a:t>Patient’s</a:t>
                      </a:r>
                      <a:r>
                        <a:rPr lang="en-US" sz="1800" spc="-35">
                          <a:effectLst/>
                        </a:rPr>
                        <a:t> </a:t>
                      </a:r>
                      <a:r>
                        <a:rPr lang="en-US" sz="1800">
                          <a:effectLst/>
                        </a:rPr>
                        <a:t>age</a:t>
                      </a:r>
                      <a:r>
                        <a:rPr lang="en-US" sz="1800" spc="-10">
                          <a:effectLst/>
                        </a:rPr>
                        <a:t> </a:t>
                      </a:r>
                      <a:r>
                        <a:rPr lang="en-US" sz="1800">
                          <a:effectLst/>
                        </a:rPr>
                        <a:t>(29</a:t>
                      </a:r>
                      <a:r>
                        <a:rPr lang="en-US" sz="1800" spc="-25">
                          <a:effectLst/>
                        </a:rPr>
                        <a:t> </a:t>
                      </a:r>
                      <a:r>
                        <a:rPr lang="en-US" sz="1800">
                          <a:effectLst/>
                        </a:rPr>
                        <a:t>to </a:t>
                      </a:r>
                      <a:r>
                        <a:rPr lang="en-US" sz="1800" spc="-25">
                          <a:effectLst/>
                        </a:rPr>
                        <a:t>77)</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755" marR="0">
                        <a:spcBef>
                          <a:spcPts val="125"/>
                        </a:spcBef>
                        <a:spcAft>
                          <a:spcPts val="0"/>
                        </a:spcAft>
                      </a:pPr>
                      <a:r>
                        <a:rPr lang="en-US" sz="1800" spc="-10">
                          <a:effectLst/>
                        </a:rPr>
                        <a:t>Numerical</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382962311"/>
                  </a:ext>
                </a:extLst>
              </a:tr>
              <a:tr h="582371">
                <a:tc>
                  <a:txBody>
                    <a:bodyPr/>
                    <a:lstStyle/>
                    <a:p>
                      <a:pPr marL="89535" marR="0">
                        <a:spcBef>
                          <a:spcPts val="110"/>
                        </a:spcBef>
                        <a:spcAft>
                          <a:spcPts val="0"/>
                        </a:spcAft>
                      </a:pPr>
                      <a:r>
                        <a:rPr lang="en-US" sz="1800">
                          <a:effectLst/>
                        </a:rPr>
                        <a:t>2</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5880" marR="0">
                        <a:spcBef>
                          <a:spcPts val="110"/>
                        </a:spcBef>
                        <a:spcAft>
                          <a:spcPts val="0"/>
                        </a:spcAft>
                      </a:pPr>
                      <a:r>
                        <a:rPr lang="en-US" sz="1800" spc="-25">
                          <a:effectLst/>
                        </a:rPr>
                        <a:t>Sex</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120" marR="0">
                        <a:spcBef>
                          <a:spcPts val="110"/>
                        </a:spcBef>
                        <a:spcAft>
                          <a:spcPts val="0"/>
                        </a:spcAft>
                      </a:pPr>
                      <a:r>
                        <a:rPr lang="en-US" sz="1800" dirty="0">
                          <a:effectLst/>
                        </a:rPr>
                        <a:t>Gender</a:t>
                      </a:r>
                      <a:r>
                        <a:rPr lang="en-US" sz="1800" spc="-50" dirty="0">
                          <a:effectLst/>
                        </a:rPr>
                        <a:t> </a:t>
                      </a:r>
                      <a:r>
                        <a:rPr lang="en-US" sz="1800" dirty="0">
                          <a:effectLst/>
                        </a:rPr>
                        <a:t>of</a:t>
                      </a:r>
                      <a:r>
                        <a:rPr lang="en-US" sz="1800" spc="-35" dirty="0">
                          <a:effectLst/>
                        </a:rPr>
                        <a:t> </a:t>
                      </a:r>
                      <a:r>
                        <a:rPr lang="en-US" sz="1800" dirty="0">
                          <a:effectLst/>
                        </a:rPr>
                        <a:t>patient(male-0</a:t>
                      </a:r>
                      <a:r>
                        <a:rPr lang="en-US" sz="1800" spc="-20" dirty="0">
                          <a:effectLst/>
                        </a:rPr>
                        <a:t> </a:t>
                      </a:r>
                      <a:r>
                        <a:rPr lang="en-US" sz="1800" dirty="0">
                          <a:effectLst/>
                        </a:rPr>
                        <a:t>female-</a:t>
                      </a:r>
                      <a:r>
                        <a:rPr lang="en-US" sz="1800" spc="-25" dirty="0">
                          <a:effectLst/>
                        </a:rPr>
                        <a:t>1)</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755" marR="0">
                        <a:spcBef>
                          <a:spcPts val="110"/>
                        </a:spcBef>
                        <a:spcAft>
                          <a:spcPts val="0"/>
                        </a:spcAft>
                      </a:pPr>
                      <a:r>
                        <a:rPr lang="en-US" sz="1800" spc="-10">
                          <a:effectLst/>
                        </a:rPr>
                        <a:t>Nominal</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844442191"/>
                  </a:ext>
                </a:extLst>
              </a:tr>
              <a:tr h="365069">
                <a:tc>
                  <a:txBody>
                    <a:bodyPr/>
                    <a:lstStyle/>
                    <a:p>
                      <a:pPr marL="89535" marR="0">
                        <a:spcBef>
                          <a:spcPts val="110"/>
                        </a:spcBef>
                        <a:spcAft>
                          <a:spcPts val="0"/>
                        </a:spcAft>
                      </a:pPr>
                      <a:r>
                        <a:rPr lang="en-US" sz="1800">
                          <a:effectLst/>
                        </a:rPr>
                        <a:t>3</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5880" marR="0">
                        <a:spcBef>
                          <a:spcPts val="110"/>
                        </a:spcBef>
                        <a:spcAft>
                          <a:spcPts val="0"/>
                        </a:spcAft>
                      </a:pPr>
                      <a:r>
                        <a:rPr lang="en-US" sz="1800" spc="-25">
                          <a:effectLst/>
                        </a:rPr>
                        <a:t>Cp</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120" marR="0">
                        <a:spcBef>
                          <a:spcPts val="110"/>
                        </a:spcBef>
                        <a:spcAft>
                          <a:spcPts val="0"/>
                        </a:spcAft>
                      </a:pPr>
                      <a:r>
                        <a:rPr lang="en-US" sz="1800">
                          <a:effectLst/>
                        </a:rPr>
                        <a:t>Chest</a:t>
                      </a:r>
                      <a:r>
                        <a:rPr lang="en-US" sz="1800" spc="-20">
                          <a:effectLst/>
                        </a:rPr>
                        <a:t> </a:t>
                      </a:r>
                      <a:r>
                        <a:rPr lang="en-US" sz="1800">
                          <a:effectLst/>
                        </a:rPr>
                        <a:t>pain</a:t>
                      </a:r>
                      <a:r>
                        <a:rPr lang="en-US" sz="1800" spc="-10">
                          <a:effectLst/>
                        </a:rPr>
                        <a:t> </a:t>
                      </a:r>
                      <a:r>
                        <a:rPr lang="en-US" sz="1800" spc="-20">
                          <a:effectLst/>
                        </a:rPr>
                        <a:t>type</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755" marR="0">
                        <a:spcBef>
                          <a:spcPts val="110"/>
                        </a:spcBef>
                        <a:spcAft>
                          <a:spcPts val="0"/>
                        </a:spcAft>
                      </a:pPr>
                      <a:r>
                        <a:rPr lang="en-US" sz="1800" spc="-10">
                          <a:effectLst/>
                        </a:rPr>
                        <a:t>Nominal</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033263453"/>
                  </a:ext>
                </a:extLst>
              </a:tr>
              <a:tr h="1004422">
                <a:tc>
                  <a:txBody>
                    <a:bodyPr/>
                    <a:lstStyle/>
                    <a:p>
                      <a:pPr marL="89535" marR="0">
                        <a:spcBef>
                          <a:spcPts val="110"/>
                        </a:spcBef>
                        <a:spcAft>
                          <a:spcPts val="0"/>
                        </a:spcAft>
                      </a:pPr>
                      <a:r>
                        <a:rPr lang="en-US" sz="1800">
                          <a:effectLst/>
                        </a:rPr>
                        <a:t>4</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5880" marR="0">
                        <a:spcBef>
                          <a:spcPts val="110"/>
                        </a:spcBef>
                        <a:spcAft>
                          <a:spcPts val="0"/>
                        </a:spcAft>
                      </a:pPr>
                      <a:r>
                        <a:rPr lang="en-US" sz="1800" spc="-10">
                          <a:effectLst/>
                        </a:rPr>
                        <a:t>Trestbps</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120" marR="95250" algn="just">
                        <a:lnSpc>
                          <a:spcPct val="116000"/>
                        </a:lnSpc>
                        <a:spcBef>
                          <a:spcPts val="110"/>
                        </a:spcBef>
                        <a:spcAft>
                          <a:spcPts val="0"/>
                        </a:spcAft>
                      </a:pPr>
                      <a:r>
                        <a:rPr lang="en-US" sz="1800">
                          <a:effectLst/>
                        </a:rPr>
                        <a:t>Resting</a:t>
                      </a:r>
                      <a:r>
                        <a:rPr lang="en-US" sz="1800" spc="-65">
                          <a:effectLst/>
                        </a:rPr>
                        <a:t> </a:t>
                      </a:r>
                      <a:r>
                        <a:rPr lang="en-US" sz="1800">
                          <a:effectLst/>
                        </a:rPr>
                        <a:t>blood</a:t>
                      </a:r>
                      <a:r>
                        <a:rPr lang="en-US" sz="1800" spc="-40">
                          <a:effectLst/>
                        </a:rPr>
                        <a:t> </a:t>
                      </a:r>
                      <a:r>
                        <a:rPr lang="en-US" sz="1800">
                          <a:effectLst/>
                        </a:rPr>
                        <a:t>pressure(</a:t>
                      </a:r>
                      <a:r>
                        <a:rPr lang="en-US" sz="1800" spc="-55">
                          <a:effectLst/>
                        </a:rPr>
                        <a:t> </a:t>
                      </a:r>
                      <a:r>
                        <a:rPr lang="en-US" sz="1800">
                          <a:effectLst/>
                        </a:rPr>
                        <a:t>in</a:t>
                      </a:r>
                      <a:r>
                        <a:rPr lang="en-US" sz="1800" spc="-45">
                          <a:effectLst/>
                        </a:rPr>
                        <a:t> </a:t>
                      </a:r>
                      <a:r>
                        <a:rPr lang="en-US" sz="1800">
                          <a:effectLst/>
                        </a:rPr>
                        <a:t>mm</a:t>
                      </a:r>
                      <a:r>
                        <a:rPr lang="en-US" sz="1800" spc="-45">
                          <a:effectLst/>
                        </a:rPr>
                        <a:t> </a:t>
                      </a:r>
                      <a:r>
                        <a:rPr lang="en-US" sz="1800">
                          <a:effectLst/>
                        </a:rPr>
                        <a:t>Hg</a:t>
                      </a:r>
                      <a:r>
                        <a:rPr lang="en-US" sz="1800" spc="-50">
                          <a:effectLst/>
                        </a:rPr>
                        <a:t> </a:t>
                      </a:r>
                      <a:r>
                        <a:rPr lang="en-US" sz="1800">
                          <a:effectLst/>
                        </a:rPr>
                        <a:t>on admission</a:t>
                      </a:r>
                      <a:r>
                        <a:rPr lang="en-US" sz="1800" spc="-45">
                          <a:effectLst/>
                        </a:rPr>
                        <a:t> </a:t>
                      </a:r>
                      <a:r>
                        <a:rPr lang="en-US" sz="1800">
                          <a:effectLst/>
                        </a:rPr>
                        <a:t>to</a:t>
                      </a:r>
                      <a:r>
                        <a:rPr lang="en-US" sz="1800" spc="-50">
                          <a:effectLst/>
                        </a:rPr>
                        <a:t> </a:t>
                      </a:r>
                      <a:r>
                        <a:rPr lang="en-US" sz="1800">
                          <a:effectLst/>
                        </a:rPr>
                        <a:t>hospital</a:t>
                      </a:r>
                      <a:r>
                        <a:rPr lang="en-US" sz="1800" spc="-35">
                          <a:effectLst/>
                        </a:rPr>
                        <a:t> </a:t>
                      </a:r>
                      <a:r>
                        <a:rPr lang="en-US" sz="1800">
                          <a:effectLst/>
                        </a:rPr>
                        <a:t>,values</a:t>
                      </a:r>
                      <a:r>
                        <a:rPr lang="en-US" sz="1800" spc="-50">
                          <a:effectLst/>
                        </a:rPr>
                        <a:t> </a:t>
                      </a:r>
                      <a:r>
                        <a:rPr lang="en-US" sz="1800">
                          <a:effectLst/>
                        </a:rPr>
                        <a:t>from</a:t>
                      </a:r>
                      <a:r>
                        <a:rPr lang="en-US" sz="1800" spc="-45">
                          <a:effectLst/>
                        </a:rPr>
                        <a:t> </a:t>
                      </a:r>
                      <a:r>
                        <a:rPr lang="en-US" sz="1800">
                          <a:effectLst/>
                        </a:rPr>
                        <a:t>94 to 200)</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755" marR="0">
                        <a:spcBef>
                          <a:spcPts val="110"/>
                        </a:spcBef>
                        <a:spcAft>
                          <a:spcPts val="0"/>
                        </a:spcAft>
                      </a:pPr>
                      <a:r>
                        <a:rPr lang="en-US" sz="1800" spc="-10">
                          <a:effectLst/>
                        </a:rPr>
                        <a:t>Numerical</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112527052"/>
                  </a:ext>
                </a:extLst>
              </a:tr>
              <a:tr h="794845">
                <a:tc>
                  <a:txBody>
                    <a:bodyPr/>
                    <a:lstStyle/>
                    <a:p>
                      <a:pPr marL="89535" marR="0">
                        <a:spcBef>
                          <a:spcPts val="125"/>
                        </a:spcBef>
                        <a:spcAft>
                          <a:spcPts val="0"/>
                        </a:spcAft>
                      </a:pPr>
                      <a:r>
                        <a:rPr lang="en-US" sz="1800">
                          <a:effectLst/>
                        </a:rPr>
                        <a:t>5</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5880" marR="0">
                        <a:spcBef>
                          <a:spcPts val="125"/>
                        </a:spcBef>
                        <a:spcAft>
                          <a:spcPts val="0"/>
                        </a:spcAft>
                      </a:pPr>
                      <a:r>
                        <a:rPr lang="en-US" sz="1800" spc="-20">
                          <a:effectLst/>
                        </a:rPr>
                        <a:t>Chol</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120" marR="0">
                        <a:lnSpc>
                          <a:spcPct val="120000"/>
                        </a:lnSpc>
                        <a:spcBef>
                          <a:spcPts val="125"/>
                        </a:spcBef>
                        <a:spcAft>
                          <a:spcPts val="0"/>
                        </a:spcAft>
                      </a:pPr>
                      <a:r>
                        <a:rPr lang="en-US" sz="1800">
                          <a:effectLst/>
                        </a:rPr>
                        <a:t>Serum</a:t>
                      </a:r>
                      <a:r>
                        <a:rPr lang="en-US" sz="1800" spc="-60">
                          <a:effectLst/>
                        </a:rPr>
                        <a:t> </a:t>
                      </a:r>
                      <a:r>
                        <a:rPr lang="en-US" sz="1800">
                          <a:effectLst/>
                        </a:rPr>
                        <a:t>cholesterol</a:t>
                      </a:r>
                      <a:r>
                        <a:rPr lang="en-US" sz="1800" spc="395">
                          <a:effectLst/>
                        </a:rPr>
                        <a:t> </a:t>
                      </a:r>
                      <a:r>
                        <a:rPr lang="en-US" sz="1800">
                          <a:effectLst/>
                        </a:rPr>
                        <a:t>in</a:t>
                      </a:r>
                      <a:r>
                        <a:rPr lang="en-US" sz="1800" spc="-45">
                          <a:effectLst/>
                        </a:rPr>
                        <a:t> </a:t>
                      </a:r>
                      <a:r>
                        <a:rPr lang="en-US" sz="1800">
                          <a:effectLst/>
                        </a:rPr>
                        <a:t>mg/dl,</a:t>
                      </a:r>
                      <a:r>
                        <a:rPr lang="en-US" sz="1800" spc="-55">
                          <a:effectLst/>
                        </a:rPr>
                        <a:t> </a:t>
                      </a:r>
                      <a:r>
                        <a:rPr lang="en-US" sz="1800">
                          <a:effectLst/>
                        </a:rPr>
                        <a:t>values from 126 to 564)</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755" marR="0">
                        <a:spcBef>
                          <a:spcPts val="125"/>
                        </a:spcBef>
                        <a:spcAft>
                          <a:spcPts val="0"/>
                        </a:spcAft>
                      </a:pPr>
                      <a:r>
                        <a:rPr lang="en-US" sz="1800" spc="-10">
                          <a:effectLst/>
                        </a:rPr>
                        <a:t>Numerical</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32415762"/>
                  </a:ext>
                </a:extLst>
              </a:tr>
              <a:tr h="647337">
                <a:tc>
                  <a:txBody>
                    <a:bodyPr/>
                    <a:lstStyle/>
                    <a:p>
                      <a:pPr marL="89535" marR="0">
                        <a:spcBef>
                          <a:spcPts val="125"/>
                        </a:spcBef>
                        <a:spcAft>
                          <a:spcPts val="0"/>
                        </a:spcAft>
                      </a:pPr>
                      <a:r>
                        <a:rPr lang="en-US" sz="1800">
                          <a:effectLst/>
                        </a:rPr>
                        <a:t>6</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5880" marR="0">
                        <a:spcBef>
                          <a:spcPts val="125"/>
                        </a:spcBef>
                        <a:spcAft>
                          <a:spcPts val="0"/>
                        </a:spcAft>
                      </a:pPr>
                      <a:r>
                        <a:rPr lang="en-US" sz="1800" spc="-25">
                          <a:effectLst/>
                        </a:rPr>
                        <a:t>Fbs</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120" marR="0">
                        <a:spcBef>
                          <a:spcPts val="125"/>
                        </a:spcBef>
                        <a:spcAft>
                          <a:spcPts val="0"/>
                        </a:spcAft>
                      </a:pPr>
                      <a:r>
                        <a:rPr lang="en-US" sz="1800">
                          <a:effectLst/>
                        </a:rPr>
                        <a:t>Fasting</a:t>
                      </a:r>
                      <a:r>
                        <a:rPr lang="en-US" sz="1800" spc="-40">
                          <a:effectLst/>
                        </a:rPr>
                        <a:t> </a:t>
                      </a:r>
                      <a:r>
                        <a:rPr lang="en-US" sz="1800">
                          <a:effectLst/>
                        </a:rPr>
                        <a:t>blood</a:t>
                      </a:r>
                      <a:r>
                        <a:rPr lang="en-US" sz="1800" spc="-10">
                          <a:effectLst/>
                        </a:rPr>
                        <a:t> </a:t>
                      </a:r>
                      <a:r>
                        <a:rPr lang="en-US" sz="1800">
                          <a:effectLst/>
                        </a:rPr>
                        <a:t>sugar&gt;120</a:t>
                      </a:r>
                      <a:r>
                        <a:rPr lang="en-US" sz="1800" spc="-15">
                          <a:effectLst/>
                        </a:rPr>
                        <a:t> </a:t>
                      </a:r>
                      <a:r>
                        <a:rPr lang="en-US" sz="1800">
                          <a:effectLst/>
                        </a:rPr>
                        <a:t>mg/dl,</a:t>
                      </a:r>
                      <a:r>
                        <a:rPr lang="en-US" sz="1800" spc="-20">
                          <a:effectLst/>
                        </a:rPr>
                        <a:t> true-</a:t>
                      </a:r>
                      <a:endParaRPr lang="en-US" sz="1600">
                        <a:effectLst/>
                      </a:endParaRPr>
                    </a:p>
                    <a:p>
                      <a:pPr marL="71120" marR="0">
                        <a:spcBef>
                          <a:spcPts val="275"/>
                        </a:spcBef>
                        <a:spcAft>
                          <a:spcPts val="0"/>
                        </a:spcAft>
                      </a:pPr>
                      <a:r>
                        <a:rPr lang="en-US" sz="1800">
                          <a:effectLst/>
                        </a:rPr>
                        <a:t>1</a:t>
                      </a:r>
                      <a:r>
                        <a:rPr lang="en-US" sz="1800" spc="-40">
                          <a:effectLst/>
                        </a:rPr>
                        <a:t> </a:t>
                      </a:r>
                      <a:r>
                        <a:rPr lang="en-US" sz="1800">
                          <a:effectLst/>
                        </a:rPr>
                        <a:t>false-</a:t>
                      </a:r>
                      <a:r>
                        <a:rPr lang="en-US" sz="1800" spc="-25">
                          <a:effectLst/>
                        </a:rPr>
                        <a:t>0)</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755" marR="0">
                        <a:spcBef>
                          <a:spcPts val="125"/>
                        </a:spcBef>
                        <a:spcAft>
                          <a:spcPts val="0"/>
                        </a:spcAft>
                      </a:pPr>
                      <a:r>
                        <a:rPr lang="en-US" sz="1800" spc="-10">
                          <a:effectLst/>
                        </a:rPr>
                        <a:t>Nominal</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225474786"/>
                  </a:ext>
                </a:extLst>
              </a:tr>
              <a:tr h="790983">
                <a:tc>
                  <a:txBody>
                    <a:bodyPr/>
                    <a:lstStyle/>
                    <a:p>
                      <a:pPr marL="89535" marR="0">
                        <a:spcBef>
                          <a:spcPts val="110"/>
                        </a:spcBef>
                        <a:spcAft>
                          <a:spcPts val="0"/>
                        </a:spcAft>
                      </a:pPr>
                      <a:r>
                        <a:rPr lang="en-US" sz="1800">
                          <a:effectLst/>
                        </a:rPr>
                        <a:t>7</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5880" marR="0">
                        <a:spcBef>
                          <a:spcPts val="110"/>
                        </a:spcBef>
                        <a:spcAft>
                          <a:spcPts val="0"/>
                        </a:spcAft>
                      </a:pPr>
                      <a:r>
                        <a:rPr lang="en-US" sz="1800" spc="-10">
                          <a:effectLst/>
                        </a:rPr>
                        <a:t>Resting</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120" marR="193040">
                        <a:lnSpc>
                          <a:spcPct val="120000"/>
                        </a:lnSpc>
                        <a:spcBef>
                          <a:spcPts val="110"/>
                        </a:spcBef>
                        <a:spcAft>
                          <a:spcPts val="0"/>
                        </a:spcAft>
                      </a:pPr>
                      <a:r>
                        <a:rPr lang="en-US" sz="1800">
                          <a:effectLst/>
                        </a:rPr>
                        <a:t>Resting</a:t>
                      </a:r>
                      <a:r>
                        <a:rPr lang="en-US" sz="1800" spc="-75">
                          <a:effectLst/>
                        </a:rPr>
                        <a:t> </a:t>
                      </a:r>
                      <a:r>
                        <a:rPr lang="en-US" sz="1800">
                          <a:effectLst/>
                        </a:rPr>
                        <a:t>electrocardiographics</a:t>
                      </a:r>
                      <a:r>
                        <a:rPr lang="en-US" sz="1800" spc="-75">
                          <a:effectLst/>
                        </a:rPr>
                        <a:t> </a:t>
                      </a:r>
                      <a:r>
                        <a:rPr lang="en-US" sz="1800">
                          <a:effectLst/>
                        </a:rPr>
                        <a:t>result (0 to 1)</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755" marR="0">
                        <a:spcBef>
                          <a:spcPts val="110"/>
                        </a:spcBef>
                        <a:spcAft>
                          <a:spcPts val="0"/>
                        </a:spcAft>
                      </a:pPr>
                      <a:r>
                        <a:rPr lang="en-US" sz="1800" spc="-10">
                          <a:effectLst/>
                        </a:rPr>
                        <a:t>Nominal</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533613213"/>
                  </a:ext>
                </a:extLst>
              </a:tr>
              <a:tr h="647337">
                <a:tc>
                  <a:txBody>
                    <a:bodyPr/>
                    <a:lstStyle/>
                    <a:p>
                      <a:pPr marL="89535" marR="0">
                        <a:spcBef>
                          <a:spcPts val="110"/>
                        </a:spcBef>
                        <a:spcAft>
                          <a:spcPts val="0"/>
                        </a:spcAft>
                      </a:pPr>
                      <a:r>
                        <a:rPr lang="en-US" sz="1800">
                          <a:effectLst/>
                        </a:rPr>
                        <a:t>8</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5880" marR="0">
                        <a:spcBef>
                          <a:spcPts val="110"/>
                        </a:spcBef>
                        <a:spcAft>
                          <a:spcPts val="0"/>
                        </a:spcAft>
                      </a:pPr>
                      <a:r>
                        <a:rPr lang="en-US" sz="1800" spc="-10">
                          <a:effectLst/>
                        </a:rPr>
                        <a:t>Thali</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120" marR="0">
                        <a:spcBef>
                          <a:spcPts val="110"/>
                        </a:spcBef>
                        <a:spcAft>
                          <a:spcPts val="0"/>
                        </a:spcAft>
                      </a:pPr>
                      <a:r>
                        <a:rPr lang="en-US" sz="1800">
                          <a:effectLst/>
                        </a:rPr>
                        <a:t>Maximum</a:t>
                      </a:r>
                      <a:r>
                        <a:rPr lang="en-US" sz="1800" spc="-25">
                          <a:effectLst/>
                        </a:rPr>
                        <a:t> </a:t>
                      </a:r>
                      <a:r>
                        <a:rPr lang="en-US" sz="1800">
                          <a:effectLst/>
                        </a:rPr>
                        <a:t>heart</a:t>
                      </a:r>
                      <a:r>
                        <a:rPr lang="en-US" sz="1800" spc="240">
                          <a:effectLst/>
                        </a:rPr>
                        <a:t> </a:t>
                      </a:r>
                      <a:r>
                        <a:rPr lang="en-US" sz="1800" spc="-20">
                          <a:effectLst/>
                        </a:rPr>
                        <a:t>rate</a:t>
                      </a:r>
                      <a:endParaRPr lang="en-US" sz="1600">
                        <a:effectLst/>
                      </a:endParaRPr>
                    </a:p>
                    <a:p>
                      <a:pPr marL="71120" marR="0">
                        <a:spcBef>
                          <a:spcPts val="280"/>
                        </a:spcBef>
                        <a:spcAft>
                          <a:spcPts val="0"/>
                        </a:spcAft>
                      </a:pPr>
                      <a:r>
                        <a:rPr lang="en-US" sz="1800">
                          <a:effectLst/>
                        </a:rPr>
                        <a:t>achieved(71</a:t>
                      </a:r>
                      <a:r>
                        <a:rPr lang="en-US" sz="1800" spc="-55">
                          <a:effectLst/>
                        </a:rPr>
                        <a:t> </a:t>
                      </a:r>
                      <a:r>
                        <a:rPr lang="en-US" sz="1800">
                          <a:effectLst/>
                        </a:rPr>
                        <a:t>to</a:t>
                      </a:r>
                      <a:r>
                        <a:rPr lang="en-US" sz="1800" spc="-5">
                          <a:effectLst/>
                        </a:rPr>
                        <a:t> </a:t>
                      </a:r>
                      <a:r>
                        <a:rPr lang="en-US" sz="1800" spc="-20">
                          <a:effectLst/>
                        </a:rPr>
                        <a:t>202)</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755" marR="0">
                        <a:spcBef>
                          <a:spcPts val="110"/>
                        </a:spcBef>
                        <a:spcAft>
                          <a:spcPts val="0"/>
                        </a:spcAft>
                      </a:pPr>
                      <a:r>
                        <a:rPr lang="en-US" sz="1800" spc="-10">
                          <a:effectLst/>
                        </a:rPr>
                        <a:t>Numerical</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83644786"/>
                  </a:ext>
                </a:extLst>
              </a:tr>
              <a:tr h="931534">
                <a:tc>
                  <a:txBody>
                    <a:bodyPr/>
                    <a:lstStyle/>
                    <a:p>
                      <a:pPr marL="89535" marR="0">
                        <a:spcBef>
                          <a:spcPts val="110"/>
                        </a:spcBef>
                        <a:spcAft>
                          <a:spcPts val="0"/>
                        </a:spcAft>
                      </a:pPr>
                      <a:r>
                        <a:rPr lang="en-US" sz="1800">
                          <a:effectLst/>
                        </a:rPr>
                        <a:t>9</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5880" marR="0">
                        <a:spcBef>
                          <a:spcPts val="110"/>
                        </a:spcBef>
                        <a:spcAft>
                          <a:spcPts val="0"/>
                        </a:spcAft>
                      </a:pPr>
                      <a:r>
                        <a:rPr lang="en-US" sz="1800" spc="-10">
                          <a:effectLst/>
                        </a:rPr>
                        <a:t>Exang</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120" marR="0">
                        <a:spcBef>
                          <a:spcPts val="110"/>
                        </a:spcBef>
                        <a:spcAft>
                          <a:spcPts val="0"/>
                        </a:spcAft>
                        <a:tabLst>
                          <a:tab pos="978535" algn="l"/>
                        </a:tabLst>
                      </a:pPr>
                      <a:r>
                        <a:rPr lang="en-US" sz="1800" spc="-10">
                          <a:effectLst/>
                        </a:rPr>
                        <a:t>Exercise</a:t>
                      </a:r>
                      <a:r>
                        <a:rPr lang="en-US" sz="1800">
                          <a:effectLst/>
                        </a:rPr>
                        <a:t>	included</a:t>
                      </a:r>
                      <a:r>
                        <a:rPr lang="en-US" sz="1800" spc="-30">
                          <a:effectLst/>
                        </a:rPr>
                        <a:t> </a:t>
                      </a:r>
                      <a:r>
                        <a:rPr lang="en-US" sz="1800">
                          <a:effectLst/>
                        </a:rPr>
                        <a:t>agina(1-yes</a:t>
                      </a:r>
                      <a:r>
                        <a:rPr lang="en-US" sz="1800" spc="-30">
                          <a:effectLst/>
                        </a:rPr>
                        <a:t> </a:t>
                      </a:r>
                      <a:r>
                        <a:rPr lang="en-US" sz="1800" spc="-25">
                          <a:effectLst/>
                        </a:rPr>
                        <a:t>0-</a:t>
                      </a:r>
                      <a:endParaRPr lang="en-US" sz="1600">
                        <a:effectLst/>
                      </a:endParaRPr>
                    </a:p>
                    <a:p>
                      <a:pPr marL="71120" marR="0">
                        <a:spcBef>
                          <a:spcPts val="280"/>
                        </a:spcBef>
                        <a:spcAft>
                          <a:spcPts val="0"/>
                        </a:spcAft>
                      </a:pPr>
                      <a:r>
                        <a:rPr lang="en-US" sz="1800" spc="-25">
                          <a:effectLst/>
                        </a:rPr>
                        <a:t>no)</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755" marR="0">
                        <a:spcBef>
                          <a:spcPts val="110"/>
                        </a:spcBef>
                        <a:spcAft>
                          <a:spcPts val="0"/>
                        </a:spcAft>
                      </a:pPr>
                      <a:r>
                        <a:rPr lang="en-US" sz="1800" spc="-10">
                          <a:effectLst/>
                        </a:rPr>
                        <a:t>Nominal</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641064322"/>
                  </a:ext>
                </a:extLst>
              </a:tr>
              <a:tr h="796779">
                <a:tc>
                  <a:txBody>
                    <a:bodyPr/>
                    <a:lstStyle/>
                    <a:p>
                      <a:pPr marL="89535" marR="0">
                        <a:spcBef>
                          <a:spcPts val="115"/>
                        </a:spcBef>
                        <a:spcAft>
                          <a:spcPts val="0"/>
                        </a:spcAft>
                      </a:pPr>
                      <a:r>
                        <a:rPr lang="en-US" sz="1800" spc="-25">
                          <a:effectLst/>
                        </a:rPr>
                        <a:t>10</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5880" marR="0">
                        <a:spcBef>
                          <a:spcPts val="115"/>
                        </a:spcBef>
                        <a:spcAft>
                          <a:spcPts val="0"/>
                        </a:spcAft>
                      </a:pPr>
                      <a:r>
                        <a:rPr lang="en-US" sz="1800" spc="-10">
                          <a:effectLst/>
                        </a:rPr>
                        <a:t>Oldpeak</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120" marR="0">
                        <a:lnSpc>
                          <a:spcPct val="120000"/>
                        </a:lnSpc>
                        <a:spcBef>
                          <a:spcPts val="115"/>
                        </a:spcBef>
                        <a:spcAft>
                          <a:spcPts val="0"/>
                        </a:spcAft>
                      </a:pPr>
                      <a:r>
                        <a:rPr lang="en-US" sz="1800">
                          <a:effectLst/>
                        </a:rPr>
                        <a:t>ST</a:t>
                      </a:r>
                      <a:r>
                        <a:rPr lang="en-US" sz="1800" spc="-75">
                          <a:effectLst/>
                        </a:rPr>
                        <a:t> </a:t>
                      </a:r>
                      <a:r>
                        <a:rPr lang="en-US" sz="1800">
                          <a:effectLst/>
                        </a:rPr>
                        <a:t>depression</a:t>
                      </a:r>
                      <a:r>
                        <a:rPr lang="en-US" sz="1800" spc="-75">
                          <a:effectLst/>
                        </a:rPr>
                        <a:t> </a:t>
                      </a:r>
                      <a:r>
                        <a:rPr lang="en-US" sz="1800">
                          <a:effectLst/>
                        </a:rPr>
                        <a:t>introduced</a:t>
                      </a:r>
                      <a:r>
                        <a:rPr lang="en-US" sz="1800" spc="-75">
                          <a:effectLst/>
                        </a:rPr>
                        <a:t> </a:t>
                      </a:r>
                      <a:r>
                        <a:rPr lang="en-US" sz="1800">
                          <a:effectLst/>
                        </a:rPr>
                        <a:t>by</a:t>
                      </a:r>
                      <a:r>
                        <a:rPr lang="en-US" sz="1800" spc="-75">
                          <a:effectLst/>
                        </a:rPr>
                        <a:t> </a:t>
                      </a:r>
                      <a:r>
                        <a:rPr lang="en-US" sz="1800">
                          <a:effectLst/>
                        </a:rPr>
                        <a:t>exercise relative to rest (0 to .2)</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755" marR="0">
                        <a:spcBef>
                          <a:spcPts val="115"/>
                        </a:spcBef>
                        <a:spcAft>
                          <a:spcPts val="0"/>
                        </a:spcAft>
                      </a:pPr>
                      <a:r>
                        <a:rPr lang="en-US" sz="1800" spc="-10">
                          <a:effectLst/>
                        </a:rPr>
                        <a:t>Numerical</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913226323"/>
                  </a:ext>
                </a:extLst>
              </a:tr>
              <a:tr h="793879">
                <a:tc>
                  <a:txBody>
                    <a:bodyPr/>
                    <a:lstStyle/>
                    <a:p>
                      <a:pPr marL="89535" marR="0">
                        <a:spcBef>
                          <a:spcPts val="110"/>
                        </a:spcBef>
                        <a:spcAft>
                          <a:spcPts val="0"/>
                        </a:spcAft>
                      </a:pPr>
                      <a:r>
                        <a:rPr lang="en-US" sz="1800" spc="-25">
                          <a:effectLst/>
                        </a:rPr>
                        <a:t>11</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5880" marR="0">
                        <a:spcBef>
                          <a:spcPts val="110"/>
                        </a:spcBef>
                        <a:spcAft>
                          <a:spcPts val="0"/>
                        </a:spcAft>
                      </a:pPr>
                      <a:r>
                        <a:rPr lang="en-US" sz="1800" spc="-10">
                          <a:effectLst/>
                        </a:rPr>
                        <a:t>Slope</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120" marR="0">
                        <a:lnSpc>
                          <a:spcPct val="120000"/>
                        </a:lnSpc>
                        <a:spcBef>
                          <a:spcPts val="110"/>
                        </a:spcBef>
                        <a:spcAft>
                          <a:spcPts val="0"/>
                        </a:spcAft>
                      </a:pPr>
                      <a:r>
                        <a:rPr lang="en-US" sz="1800">
                          <a:effectLst/>
                        </a:rPr>
                        <a:t>The</a:t>
                      </a:r>
                      <a:r>
                        <a:rPr lang="en-US" sz="1800" spc="-45">
                          <a:effectLst/>
                        </a:rPr>
                        <a:t> </a:t>
                      </a:r>
                      <a:r>
                        <a:rPr lang="en-US" sz="1800">
                          <a:effectLst/>
                        </a:rPr>
                        <a:t>slop</a:t>
                      </a:r>
                      <a:r>
                        <a:rPr lang="en-US" sz="1800" spc="-45">
                          <a:effectLst/>
                        </a:rPr>
                        <a:t> </a:t>
                      </a:r>
                      <a:r>
                        <a:rPr lang="en-US" sz="1800">
                          <a:effectLst/>
                        </a:rPr>
                        <a:t>of</a:t>
                      </a:r>
                      <a:r>
                        <a:rPr lang="en-US" sz="1800" spc="-55">
                          <a:effectLst/>
                        </a:rPr>
                        <a:t> </a:t>
                      </a:r>
                      <a:r>
                        <a:rPr lang="en-US" sz="1800">
                          <a:effectLst/>
                        </a:rPr>
                        <a:t>the</a:t>
                      </a:r>
                      <a:r>
                        <a:rPr lang="en-US" sz="1800" spc="-50">
                          <a:effectLst/>
                        </a:rPr>
                        <a:t> </a:t>
                      </a:r>
                      <a:r>
                        <a:rPr lang="en-US" sz="1800">
                          <a:effectLst/>
                        </a:rPr>
                        <a:t>peak</a:t>
                      </a:r>
                      <a:r>
                        <a:rPr lang="en-US" sz="1800" spc="-50">
                          <a:effectLst/>
                        </a:rPr>
                        <a:t> </a:t>
                      </a:r>
                      <a:r>
                        <a:rPr lang="en-US" sz="1800">
                          <a:effectLst/>
                        </a:rPr>
                        <a:t>exercise</a:t>
                      </a:r>
                      <a:r>
                        <a:rPr lang="en-US" sz="1800" spc="-40">
                          <a:effectLst/>
                        </a:rPr>
                        <a:t> </a:t>
                      </a:r>
                      <a:r>
                        <a:rPr lang="en-US" sz="1800">
                          <a:effectLst/>
                        </a:rPr>
                        <a:t>ST segment (0 to 1)</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755" marR="0">
                        <a:spcBef>
                          <a:spcPts val="110"/>
                        </a:spcBef>
                        <a:spcAft>
                          <a:spcPts val="0"/>
                        </a:spcAft>
                      </a:pPr>
                      <a:r>
                        <a:rPr lang="en-US" sz="1800" spc="-10">
                          <a:effectLst/>
                        </a:rPr>
                        <a:t>Nominal</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812793110"/>
                  </a:ext>
                </a:extLst>
              </a:tr>
              <a:tr h="575612">
                <a:tc>
                  <a:txBody>
                    <a:bodyPr/>
                    <a:lstStyle/>
                    <a:p>
                      <a:pPr marL="89535" marR="0">
                        <a:spcBef>
                          <a:spcPts val="100"/>
                        </a:spcBef>
                        <a:spcAft>
                          <a:spcPts val="0"/>
                        </a:spcAft>
                      </a:pPr>
                      <a:r>
                        <a:rPr lang="en-US" sz="1800" spc="-25">
                          <a:effectLst/>
                        </a:rPr>
                        <a:t>12</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5880" marR="0">
                        <a:spcBef>
                          <a:spcPts val="100"/>
                        </a:spcBef>
                        <a:spcAft>
                          <a:spcPts val="0"/>
                        </a:spcAft>
                      </a:pPr>
                      <a:r>
                        <a:rPr lang="en-US" sz="1800" spc="-25">
                          <a:effectLst/>
                        </a:rPr>
                        <a:t>Ca</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120" marR="0">
                        <a:spcBef>
                          <a:spcPts val="100"/>
                        </a:spcBef>
                        <a:spcAft>
                          <a:spcPts val="0"/>
                        </a:spcAft>
                      </a:pPr>
                      <a:r>
                        <a:rPr lang="en-US" sz="1800">
                          <a:effectLst/>
                        </a:rPr>
                        <a:t>Number</a:t>
                      </a:r>
                      <a:r>
                        <a:rPr lang="en-US" sz="1800" spc="-50">
                          <a:effectLst/>
                        </a:rPr>
                        <a:t> </a:t>
                      </a:r>
                      <a:r>
                        <a:rPr lang="en-US" sz="1800">
                          <a:effectLst/>
                        </a:rPr>
                        <a:t>of</a:t>
                      </a:r>
                      <a:r>
                        <a:rPr lang="en-US" sz="1800" spc="-45">
                          <a:effectLst/>
                        </a:rPr>
                        <a:t> </a:t>
                      </a:r>
                      <a:r>
                        <a:rPr lang="en-US" sz="1800">
                          <a:effectLst/>
                        </a:rPr>
                        <a:t>major</a:t>
                      </a:r>
                      <a:r>
                        <a:rPr lang="en-US" sz="1800" spc="-40">
                          <a:effectLst/>
                        </a:rPr>
                        <a:t> </a:t>
                      </a:r>
                      <a:r>
                        <a:rPr lang="en-US" sz="1800">
                          <a:effectLst/>
                        </a:rPr>
                        <a:t>vessels</a:t>
                      </a:r>
                      <a:r>
                        <a:rPr lang="en-US" sz="1800" spc="-25">
                          <a:effectLst/>
                        </a:rPr>
                        <a:t> </a:t>
                      </a:r>
                      <a:r>
                        <a:rPr lang="en-US" sz="1800">
                          <a:effectLst/>
                        </a:rPr>
                        <a:t>(0-</a:t>
                      </a:r>
                      <a:r>
                        <a:rPr lang="en-US" sz="1800" spc="-25">
                          <a:effectLst/>
                        </a:rPr>
                        <a:t>3)</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755" marR="0">
                        <a:spcBef>
                          <a:spcPts val="100"/>
                        </a:spcBef>
                        <a:spcAft>
                          <a:spcPts val="0"/>
                        </a:spcAft>
                      </a:pPr>
                      <a:r>
                        <a:rPr lang="en-US" sz="1800" spc="-10">
                          <a:effectLst/>
                        </a:rPr>
                        <a:t>Numerical</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178168824"/>
                  </a:ext>
                </a:extLst>
              </a:tr>
              <a:tr h="367001">
                <a:tc>
                  <a:txBody>
                    <a:bodyPr/>
                    <a:lstStyle/>
                    <a:p>
                      <a:pPr marL="89535" marR="0">
                        <a:spcBef>
                          <a:spcPts val="110"/>
                        </a:spcBef>
                        <a:spcAft>
                          <a:spcPts val="0"/>
                        </a:spcAft>
                      </a:pPr>
                      <a:r>
                        <a:rPr lang="en-US" sz="1800" spc="-25">
                          <a:effectLst/>
                        </a:rPr>
                        <a:t>13</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5880" marR="0">
                        <a:spcBef>
                          <a:spcPts val="110"/>
                        </a:spcBef>
                        <a:spcAft>
                          <a:spcPts val="0"/>
                        </a:spcAft>
                      </a:pPr>
                      <a:r>
                        <a:rPr lang="en-US" sz="1800" spc="-20">
                          <a:effectLst/>
                        </a:rPr>
                        <a:t>Thal</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120" marR="0">
                        <a:spcBef>
                          <a:spcPts val="110"/>
                        </a:spcBef>
                        <a:spcAft>
                          <a:spcPts val="0"/>
                        </a:spcAft>
                      </a:pPr>
                      <a:r>
                        <a:rPr lang="en-US" sz="1800" spc="-10">
                          <a:effectLst/>
                        </a:rPr>
                        <a:t>3-normal</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755" marR="0">
                        <a:spcBef>
                          <a:spcPts val="110"/>
                        </a:spcBef>
                        <a:spcAft>
                          <a:spcPts val="0"/>
                        </a:spcAft>
                      </a:pPr>
                      <a:r>
                        <a:rPr lang="en-US" sz="1800" spc="-10">
                          <a:effectLst/>
                        </a:rPr>
                        <a:t>Nominal</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865883778"/>
                  </a:ext>
                </a:extLst>
              </a:tr>
              <a:tr h="371830">
                <a:tc>
                  <a:txBody>
                    <a:bodyPr/>
                    <a:lstStyle/>
                    <a:p>
                      <a:pPr marL="115570" marR="0">
                        <a:spcBef>
                          <a:spcPts val="110"/>
                        </a:spcBef>
                        <a:spcAft>
                          <a:spcPts val="0"/>
                        </a:spcAft>
                      </a:pPr>
                      <a:r>
                        <a:rPr lang="en-US" sz="1800" spc="-25">
                          <a:effectLst/>
                        </a:rPr>
                        <a:t>14</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5880" marR="0">
                        <a:spcBef>
                          <a:spcPts val="110"/>
                        </a:spcBef>
                        <a:spcAft>
                          <a:spcPts val="0"/>
                        </a:spcAft>
                      </a:pPr>
                      <a:r>
                        <a:rPr lang="en-US" sz="1800" spc="-10">
                          <a:effectLst/>
                        </a:rPr>
                        <a:t>Targets</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120" marR="0">
                        <a:spcBef>
                          <a:spcPts val="110"/>
                        </a:spcBef>
                        <a:spcAft>
                          <a:spcPts val="0"/>
                        </a:spcAft>
                      </a:pPr>
                      <a:r>
                        <a:rPr lang="en-US" sz="1800">
                          <a:effectLst/>
                        </a:rPr>
                        <a:t>1 or</a:t>
                      </a:r>
                      <a:r>
                        <a:rPr lang="en-US" sz="1800" spc="-5">
                          <a:effectLst/>
                        </a:rPr>
                        <a:t> </a:t>
                      </a:r>
                      <a:r>
                        <a:rPr lang="en-US" sz="1800" spc="-50">
                          <a:effectLst/>
                        </a:rPr>
                        <a:t>0</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755" marR="0">
                        <a:spcBef>
                          <a:spcPts val="110"/>
                        </a:spcBef>
                        <a:spcAft>
                          <a:spcPts val="0"/>
                        </a:spcAft>
                      </a:pPr>
                      <a:r>
                        <a:rPr lang="en-US" sz="1800" spc="-10" dirty="0">
                          <a:effectLst/>
                        </a:rPr>
                        <a:t>Nominal</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140620730"/>
                  </a:ext>
                </a:extLst>
              </a:tr>
            </a:tbl>
          </a:graphicData>
        </a:graphic>
      </p:graphicFrame>
    </p:spTree>
    <p:extLst>
      <p:ext uri="{BB962C8B-B14F-4D97-AF65-F5344CB8AC3E}">
        <p14:creationId xmlns:p14="http://schemas.microsoft.com/office/powerpoint/2010/main" val="48276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6632937" y="-332109"/>
            <a:ext cx="2607602" cy="2604342"/>
          </a:xfrm>
          <a:prstGeom prst="rect">
            <a:avLst/>
          </a:prstGeom>
        </p:spPr>
      </p:pic>
      <p:pic>
        <p:nvPicPr>
          <p:cNvPr id="3" name="Picture 3"/>
          <p:cNvPicPr>
            <a:picLocks noChangeAspect="1"/>
          </p:cNvPicPr>
          <p:nvPr/>
        </p:nvPicPr>
        <p:blipFill>
          <a:blip r:embed="rId3"/>
          <a:srcRect/>
          <a:stretch>
            <a:fillRect/>
          </a:stretch>
        </p:blipFill>
        <p:spPr>
          <a:xfrm>
            <a:off x="0" y="8788802"/>
            <a:ext cx="1791567" cy="1498198"/>
          </a:xfrm>
          <a:prstGeom prst="rect">
            <a:avLst/>
          </a:prstGeom>
        </p:spPr>
      </p:pic>
      <p:sp>
        <p:nvSpPr>
          <p:cNvPr id="5" name="TextBox 4">
            <a:extLst>
              <a:ext uri="{FF2B5EF4-FFF2-40B4-BE49-F238E27FC236}">
                <a16:creationId xmlns:a16="http://schemas.microsoft.com/office/drawing/2014/main" id="{36DD68A8-C3C2-6EFE-49B0-4BF9B7EC886D}"/>
              </a:ext>
            </a:extLst>
          </p:cNvPr>
          <p:cNvSpPr txBox="1"/>
          <p:nvPr/>
        </p:nvSpPr>
        <p:spPr>
          <a:xfrm>
            <a:off x="1791566" y="970062"/>
            <a:ext cx="14515233" cy="6070123"/>
          </a:xfrm>
          <a:prstGeom prst="rect">
            <a:avLst/>
          </a:prstGeom>
          <a:noFill/>
        </p:spPr>
        <p:txBody>
          <a:bodyPr wrap="square">
            <a:spAutoFit/>
          </a:bodyPr>
          <a:lstStyle/>
          <a:p>
            <a:pPr marL="63500" marR="0">
              <a:spcBef>
                <a:spcPts val="295"/>
              </a:spcBef>
              <a:spcAft>
                <a:spcPts val="0"/>
              </a:spcAft>
            </a:pPr>
            <a:r>
              <a:rPr lang="en-US" sz="2800" b="1" spc="-10" dirty="0">
                <a:effectLst/>
                <a:latin typeface="Open Sauce Light" panose="020B0604020202020204" charset="0"/>
                <a:ea typeface="Times New Roman" panose="02020603050405020304" pitchFamily="18" charset="0"/>
              </a:rPr>
              <a:t>PERFORMANCE</a:t>
            </a:r>
            <a:r>
              <a:rPr lang="en-US" sz="2800" b="1" spc="-70" dirty="0">
                <a:effectLst/>
                <a:latin typeface="Open Sauce Light" panose="020B0604020202020204" charset="0"/>
                <a:ea typeface="Times New Roman" panose="02020603050405020304" pitchFamily="18" charset="0"/>
              </a:rPr>
              <a:t> </a:t>
            </a:r>
            <a:r>
              <a:rPr lang="en-US" sz="2800" b="1" spc="-10" dirty="0">
                <a:effectLst/>
                <a:latin typeface="Open Sauce Light" panose="020B0604020202020204" charset="0"/>
                <a:ea typeface="Times New Roman" panose="02020603050405020304" pitchFamily="18" charset="0"/>
              </a:rPr>
              <a:t>ANALYSIS</a:t>
            </a:r>
            <a:endParaRPr lang="en-US" sz="2800" b="1" dirty="0">
              <a:effectLst/>
              <a:latin typeface="Open Sauce Light" panose="020B0604020202020204" charset="0"/>
              <a:ea typeface="Times New Roman" panose="02020603050405020304" pitchFamily="18" charset="0"/>
            </a:endParaRPr>
          </a:p>
          <a:p>
            <a:pPr marL="0" marR="0">
              <a:spcBef>
                <a:spcPts val="0"/>
              </a:spcBef>
              <a:spcAft>
                <a:spcPts val="0"/>
              </a:spcAft>
            </a:pPr>
            <a:r>
              <a:rPr lang="en-US" sz="2000" dirty="0">
                <a:effectLst/>
                <a:latin typeface="Open Sauce Light" panose="020B0604020202020204" charset="0"/>
                <a:ea typeface="Times New Roman" panose="02020603050405020304" pitchFamily="18" charset="0"/>
              </a:rPr>
              <a:t> </a:t>
            </a:r>
          </a:p>
          <a:p>
            <a:pPr marL="0" marR="0">
              <a:spcBef>
                <a:spcPts val="40"/>
              </a:spcBef>
              <a:spcAft>
                <a:spcPts val="0"/>
              </a:spcAft>
            </a:pPr>
            <a:r>
              <a:rPr lang="en-US" sz="2000" dirty="0">
                <a:effectLst/>
                <a:latin typeface="Open Sauce Light" panose="020B0604020202020204" charset="0"/>
                <a:ea typeface="Times New Roman" panose="02020603050405020304" pitchFamily="18" charset="0"/>
              </a:rPr>
              <a:t> </a:t>
            </a:r>
          </a:p>
          <a:p>
            <a:pPr marL="63500" marR="551180" algn="just">
              <a:lnSpc>
                <a:spcPct val="148000"/>
              </a:lnSpc>
              <a:spcBef>
                <a:spcPts val="0"/>
              </a:spcBef>
              <a:spcAft>
                <a:spcPts val="0"/>
              </a:spcAft>
            </a:pPr>
            <a:r>
              <a:rPr lang="en-US" sz="2000" dirty="0">
                <a:effectLst/>
                <a:latin typeface="Open Sauce Light" panose="020B0604020202020204" charset="0"/>
                <a:ea typeface="Times New Roman" panose="02020603050405020304" pitchFamily="18" charset="0"/>
              </a:rPr>
              <a:t>In this project, various machine learning algorithms like SVM, Naive Bayes, Decision Tree, Random Forest, Logistic Regression, </a:t>
            </a:r>
            <a:r>
              <a:rPr lang="en-US" sz="2000" dirty="0" err="1">
                <a:effectLst/>
                <a:latin typeface="Open Sauce Light" panose="020B0604020202020204" charset="0"/>
                <a:ea typeface="Times New Roman" panose="02020603050405020304" pitchFamily="18" charset="0"/>
              </a:rPr>
              <a:t>Adaboost</a:t>
            </a:r>
            <a:r>
              <a:rPr lang="en-US" sz="2000" dirty="0">
                <a:effectLst/>
                <a:latin typeface="Open Sauce Light" panose="020B0604020202020204" charset="0"/>
                <a:ea typeface="Times New Roman" panose="02020603050405020304" pitchFamily="18" charset="0"/>
              </a:rPr>
              <a:t>, XG-boost are used to predict heart disease. Heart Disease UCI dataset, has a total of 76 attributes, out of those only 14 attributes are considered</a:t>
            </a:r>
            <a:r>
              <a:rPr lang="en-US" sz="2000" spc="-75" dirty="0">
                <a:effectLst/>
                <a:latin typeface="Open Sauce Light" panose="020B0604020202020204" charset="0"/>
                <a:ea typeface="Times New Roman" panose="02020603050405020304" pitchFamily="18" charset="0"/>
              </a:rPr>
              <a:t> </a:t>
            </a:r>
            <a:r>
              <a:rPr lang="en-US" sz="2000" dirty="0">
                <a:effectLst/>
                <a:latin typeface="Open Sauce Light" panose="020B0604020202020204" charset="0"/>
                <a:ea typeface="Times New Roman" panose="02020603050405020304" pitchFamily="18" charset="0"/>
              </a:rPr>
              <a:t>for</a:t>
            </a:r>
            <a:r>
              <a:rPr lang="en-US" sz="2000" spc="-75" dirty="0">
                <a:effectLst/>
                <a:latin typeface="Open Sauce Light" panose="020B0604020202020204" charset="0"/>
                <a:ea typeface="Times New Roman" panose="02020603050405020304" pitchFamily="18" charset="0"/>
              </a:rPr>
              <a:t> </a:t>
            </a:r>
            <a:r>
              <a:rPr lang="en-US" sz="2000" dirty="0">
                <a:effectLst/>
                <a:latin typeface="Open Sauce Light" panose="020B0604020202020204" charset="0"/>
                <a:ea typeface="Times New Roman" panose="02020603050405020304" pitchFamily="18" charset="0"/>
              </a:rPr>
              <a:t>the</a:t>
            </a:r>
            <a:r>
              <a:rPr lang="en-US" sz="2000" spc="-75" dirty="0">
                <a:effectLst/>
                <a:latin typeface="Open Sauce Light" panose="020B0604020202020204" charset="0"/>
                <a:ea typeface="Times New Roman" panose="02020603050405020304" pitchFamily="18" charset="0"/>
              </a:rPr>
              <a:t> </a:t>
            </a:r>
            <a:r>
              <a:rPr lang="en-US" sz="2000" dirty="0">
                <a:effectLst/>
                <a:latin typeface="Open Sauce Light" panose="020B0604020202020204" charset="0"/>
                <a:ea typeface="Times New Roman" panose="02020603050405020304" pitchFamily="18" charset="0"/>
              </a:rPr>
              <a:t>prediction</a:t>
            </a:r>
            <a:r>
              <a:rPr lang="en-US" sz="2000" spc="-70" dirty="0">
                <a:effectLst/>
                <a:latin typeface="Open Sauce Light" panose="020B0604020202020204" charset="0"/>
                <a:ea typeface="Times New Roman" panose="02020603050405020304" pitchFamily="18" charset="0"/>
              </a:rPr>
              <a:t> </a:t>
            </a:r>
            <a:r>
              <a:rPr lang="en-US" sz="2000" dirty="0">
                <a:effectLst/>
                <a:latin typeface="Open Sauce Light" panose="020B0604020202020204" charset="0"/>
                <a:ea typeface="Times New Roman" panose="02020603050405020304" pitchFamily="18" charset="0"/>
              </a:rPr>
              <a:t>of</a:t>
            </a:r>
            <a:r>
              <a:rPr lang="en-US" sz="2000" spc="-75" dirty="0">
                <a:effectLst/>
                <a:latin typeface="Open Sauce Light" panose="020B0604020202020204" charset="0"/>
                <a:ea typeface="Times New Roman" panose="02020603050405020304" pitchFamily="18" charset="0"/>
              </a:rPr>
              <a:t> </a:t>
            </a:r>
            <a:r>
              <a:rPr lang="en-US" sz="2000" dirty="0">
                <a:effectLst/>
                <a:latin typeface="Open Sauce Light" panose="020B0604020202020204" charset="0"/>
                <a:ea typeface="Times New Roman" panose="02020603050405020304" pitchFamily="18" charset="0"/>
              </a:rPr>
              <a:t>heart</a:t>
            </a:r>
            <a:r>
              <a:rPr lang="en-US" sz="2000" spc="-75" dirty="0">
                <a:effectLst/>
                <a:latin typeface="Open Sauce Light" panose="020B0604020202020204" charset="0"/>
                <a:ea typeface="Times New Roman" panose="02020603050405020304" pitchFamily="18" charset="0"/>
              </a:rPr>
              <a:t> </a:t>
            </a:r>
            <a:r>
              <a:rPr lang="en-US" sz="2000" dirty="0">
                <a:effectLst/>
                <a:latin typeface="Open Sauce Light" panose="020B0604020202020204" charset="0"/>
                <a:ea typeface="Times New Roman" panose="02020603050405020304" pitchFamily="18" charset="0"/>
              </a:rPr>
              <a:t>disease.</a:t>
            </a:r>
            <a:r>
              <a:rPr lang="en-US" sz="2000" spc="-65" dirty="0">
                <a:effectLst/>
                <a:latin typeface="Open Sauce Light" panose="020B0604020202020204" charset="0"/>
                <a:ea typeface="Times New Roman" panose="02020603050405020304" pitchFamily="18" charset="0"/>
              </a:rPr>
              <a:t> </a:t>
            </a:r>
            <a:r>
              <a:rPr lang="en-US" sz="2000" dirty="0">
                <a:effectLst/>
                <a:latin typeface="Open Sauce Light" panose="020B0604020202020204" charset="0"/>
                <a:ea typeface="Times New Roman" panose="02020603050405020304" pitchFamily="18" charset="0"/>
              </a:rPr>
              <a:t>Various</a:t>
            </a:r>
            <a:r>
              <a:rPr lang="en-US" sz="2000" spc="-65" dirty="0">
                <a:effectLst/>
                <a:latin typeface="Open Sauce Light" panose="020B0604020202020204" charset="0"/>
                <a:ea typeface="Times New Roman" panose="02020603050405020304" pitchFamily="18" charset="0"/>
              </a:rPr>
              <a:t> </a:t>
            </a:r>
            <a:r>
              <a:rPr lang="en-US" sz="2000" dirty="0">
                <a:effectLst/>
                <a:latin typeface="Open Sauce Light" panose="020B0604020202020204" charset="0"/>
                <a:ea typeface="Times New Roman" panose="02020603050405020304" pitchFamily="18" charset="0"/>
              </a:rPr>
              <a:t>attributes</a:t>
            </a:r>
            <a:r>
              <a:rPr lang="en-US" sz="2000" spc="-75" dirty="0">
                <a:effectLst/>
                <a:latin typeface="Open Sauce Light" panose="020B0604020202020204" charset="0"/>
                <a:ea typeface="Times New Roman" panose="02020603050405020304" pitchFamily="18" charset="0"/>
              </a:rPr>
              <a:t> </a:t>
            </a:r>
            <a:r>
              <a:rPr lang="en-US" sz="2000" dirty="0">
                <a:effectLst/>
                <a:latin typeface="Open Sauce Light" panose="020B0604020202020204" charset="0"/>
                <a:ea typeface="Times New Roman" panose="02020603050405020304" pitchFamily="18" charset="0"/>
              </a:rPr>
              <a:t>of</a:t>
            </a:r>
            <a:r>
              <a:rPr lang="en-US" sz="2000" spc="-75" dirty="0">
                <a:effectLst/>
                <a:latin typeface="Open Sauce Light" panose="020B0604020202020204" charset="0"/>
                <a:ea typeface="Times New Roman" panose="02020603050405020304" pitchFamily="18" charset="0"/>
              </a:rPr>
              <a:t> </a:t>
            </a:r>
            <a:r>
              <a:rPr lang="en-US" sz="2000" dirty="0">
                <a:effectLst/>
                <a:latin typeface="Open Sauce Light" panose="020B0604020202020204" charset="0"/>
                <a:ea typeface="Times New Roman" panose="02020603050405020304" pitchFamily="18" charset="0"/>
              </a:rPr>
              <a:t>the</a:t>
            </a:r>
            <a:r>
              <a:rPr lang="en-US" sz="2000" spc="-70" dirty="0">
                <a:effectLst/>
                <a:latin typeface="Open Sauce Light" panose="020B0604020202020204" charset="0"/>
                <a:ea typeface="Times New Roman" panose="02020603050405020304" pitchFamily="18" charset="0"/>
              </a:rPr>
              <a:t> </a:t>
            </a:r>
            <a:r>
              <a:rPr lang="en-US" sz="2000" dirty="0">
                <a:effectLst/>
                <a:latin typeface="Open Sauce Light" panose="020B0604020202020204" charset="0"/>
                <a:ea typeface="Times New Roman" panose="02020603050405020304" pitchFamily="18" charset="0"/>
              </a:rPr>
              <a:t>patient</a:t>
            </a:r>
            <a:r>
              <a:rPr lang="en-US" sz="2000" spc="-65" dirty="0">
                <a:effectLst/>
                <a:latin typeface="Open Sauce Light" panose="020B0604020202020204" charset="0"/>
                <a:ea typeface="Times New Roman" panose="02020603050405020304" pitchFamily="18" charset="0"/>
              </a:rPr>
              <a:t> </a:t>
            </a:r>
            <a:r>
              <a:rPr lang="en-US" sz="2000" dirty="0">
                <a:effectLst/>
                <a:latin typeface="Open Sauce Light" panose="020B0604020202020204" charset="0"/>
                <a:ea typeface="Times New Roman" panose="02020603050405020304" pitchFamily="18" charset="0"/>
              </a:rPr>
              <a:t>like</a:t>
            </a:r>
            <a:r>
              <a:rPr lang="en-US" sz="2000" spc="-70" dirty="0">
                <a:effectLst/>
                <a:latin typeface="Open Sauce Light" panose="020B0604020202020204" charset="0"/>
                <a:ea typeface="Times New Roman" panose="02020603050405020304" pitchFamily="18" charset="0"/>
              </a:rPr>
              <a:t> </a:t>
            </a:r>
            <a:r>
              <a:rPr lang="en-US" sz="2000" dirty="0">
                <a:effectLst/>
                <a:latin typeface="Open Sauce Light" panose="020B0604020202020204" charset="0"/>
                <a:ea typeface="Times New Roman" panose="02020603050405020304" pitchFamily="18" charset="0"/>
              </a:rPr>
              <a:t>gender,</a:t>
            </a:r>
            <a:r>
              <a:rPr lang="en-US" sz="2000" spc="-70" dirty="0">
                <a:effectLst/>
                <a:latin typeface="Open Sauce Light" panose="020B0604020202020204" charset="0"/>
                <a:ea typeface="Times New Roman" panose="02020603050405020304" pitchFamily="18" charset="0"/>
              </a:rPr>
              <a:t> </a:t>
            </a:r>
            <a:r>
              <a:rPr lang="en-US" sz="2000" dirty="0">
                <a:effectLst/>
                <a:latin typeface="Open Sauce Light" panose="020B0604020202020204" charset="0"/>
                <a:ea typeface="Times New Roman" panose="02020603050405020304" pitchFamily="18" charset="0"/>
              </a:rPr>
              <a:t>chest pain type,</a:t>
            </a:r>
            <a:r>
              <a:rPr lang="en-US" sz="2000" spc="-5" dirty="0">
                <a:effectLst/>
                <a:latin typeface="Open Sauce Light" panose="020B0604020202020204" charset="0"/>
                <a:ea typeface="Times New Roman" panose="02020603050405020304" pitchFamily="18" charset="0"/>
              </a:rPr>
              <a:t> </a:t>
            </a:r>
            <a:r>
              <a:rPr lang="en-US" sz="2000" dirty="0">
                <a:effectLst/>
                <a:latin typeface="Open Sauce Light" panose="020B0604020202020204" charset="0"/>
                <a:ea typeface="Times New Roman" panose="02020603050405020304" pitchFamily="18" charset="0"/>
              </a:rPr>
              <a:t>fasting blood pressure, serum cholesterol, </a:t>
            </a:r>
            <a:r>
              <a:rPr lang="en-US" sz="2000" dirty="0" err="1">
                <a:effectLst/>
                <a:latin typeface="Open Sauce Light" panose="020B0604020202020204" charset="0"/>
                <a:ea typeface="Times New Roman" panose="02020603050405020304" pitchFamily="18" charset="0"/>
              </a:rPr>
              <a:t>exang</a:t>
            </a:r>
            <a:r>
              <a:rPr lang="en-US" sz="2000" dirty="0">
                <a:effectLst/>
                <a:latin typeface="Open Sauce Light" panose="020B0604020202020204" charset="0"/>
                <a:ea typeface="Times New Roman" panose="02020603050405020304" pitchFamily="18" charset="0"/>
              </a:rPr>
              <a:t>, </a:t>
            </a:r>
            <a:r>
              <a:rPr lang="en-US" sz="2000" dirty="0" err="1">
                <a:effectLst/>
                <a:latin typeface="Open Sauce Light" panose="020B0604020202020204" charset="0"/>
                <a:ea typeface="Times New Roman" panose="02020603050405020304" pitchFamily="18" charset="0"/>
              </a:rPr>
              <a:t>etc</a:t>
            </a:r>
            <a:r>
              <a:rPr lang="en-US" sz="2000" spc="-5" dirty="0">
                <a:effectLst/>
                <a:latin typeface="Open Sauce Light" panose="020B0604020202020204" charset="0"/>
                <a:ea typeface="Times New Roman" panose="02020603050405020304" pitchFamily="18" charset="0"/>
              </a:rPr>
              <a:t> </a:t>
            </a:r>
            <a:r>
              <a:rPr lang="en-US" sz="2000" dirty="0">
                <a:effectLst/>
                <a:latin typeface="Open Sauce Light" panose="020B0604020202020204" charset="0"/>
                <a:ea typeface="Times New Roman" panose="02020603050405020304" pitchFamily="18" charset="0"/>
              </a:rPr>
              <a:t>are considered for</a:t>
            </a:r>
            <a:r>
              <a:rPr lang="en-US" sz="2000" spc="-5" dirty="0">
                <a:effectLst/>
                <a:latin typeface="Open Sauce Light" panose="020B0604020202020204" charset="0"/>
                <a:ea typeface="Times New Roman" panose="02020603050405020304" pitchFamily="18" charset="0"/>
              </a:rPr>
              <a:t> </a:t>
            </a:r>
            <a:r>
              <a:rPr lang="en-US" sz="2000" dirty="0">
                <a:effectLst/>
                <a:latin typeface="Open Sauce Light" panose="020B0604020202020204" charset="0"/>
                <a:ea typeface="Times New Roman" panose="02020603050405020304" pitchFamily="18" charset="0"/>
              </a:rPr>
              <a:t>this project. The accuracy for individual algorithms has to measure and whichever algorithm is giving the best</a:t>
            </a:r>
            <a:r>
              <a:rPr lang="en-US" sz="2000" spc="-40" dirty="0">
                <a:effectLst/>
                <a:latin typeface="Open Sauce Light" panose="020B0604020202020204" charset="0"/>
                <a:ea typeface="Times New Roman" panose="02020603050405020304" pitchFamily="18" charset="0"/>
              </a:rPr>
              <a:t> </a:t>
            </a:r>
            <a:r>
              <a:rPr lang="en-US" sz="2000" dirty="0" err="1">
                <a:effectLst/>
                <a:latin typeface="Open Sauce Light" panose="020B0604020202020204" charset="0"/>
                <a:ea typeface="Times New Roman" panose="02020603050405020304" pitchFamily="18" charset="0"/>
              </a:rPr>
              <a:t>accuracy,that</a:t>
            </a:r>
            <a:r>
              <a:rPr lang="en-US" sz="2000" spc="-40" dirty="0">
                <a:effectLst/>
                <a:latin typeface="Open Sauce Light" panose="020B0604020202020204" charset="0"/>
                <a:ea typeface="Times New Roman" panose="02020603050405020304" pitchFamily="18" charset="0"/>
              </a:rPr>
              <a:t> </a:t>
            </a:r>
            <a:r>
              <a:rPr lang="en-US" sz="2000" dirty="0">
                <a:effectLst/>
                <a:latin typeface="Open Sauce Light" panose="020B0604020202020204" charset="0"/>
                <a:ea typeface="Times New Roman" panose="02020603050405020304" pitchFamily="18" charset="0"/>
              </a:rPr>
              <a:t>is</a:t>
            </a:r>
            <a:r>
              <a:rPr lang="en-US" sz="2000" spc="-40" dirty="0">
                <a:effectLst/>
                <a:latin typeface="Open Sauce Light" panose="020B0604020202020204" charset="0"/>
                <a:ea typeface="Times New Roman" panose="02020603050405020304" pitchFamily="18" charset="0"/>
              </a:rPr>
              <a:t> </a:t>
            </a:r>
            <a:r>
              <a:rPr lang="en-US" sz="2000" dirty="0">
                <a:effectLst/>
                <a:latin typeface="Open Sauce Light" panose="020B0604020202020204" charset="0"/>
                <a:ea typeface="Times New Roman" panose="02020603050405020304" pitchFamily="18" charset="0"/>
              </a:rPr>
              <a:t>considered</a:t>
            </a:r>
            <a:r>
              <a:rPr lang="en-US" sz="2000" spc="-40" dirty="0">
                <a:effectLst/>
                <a:latin typeface="Open Sauce Light" panose="020B0604020202020204" charset="0"/>
                <a:ea typeface="Times New Roman" panose="02020603050405020304" pitchFamily="18" charset="0"/>
              </a:rPr>
              <a:t> </a:t>
            </a:r>
            <a:r>
              <a:rPr lang="en-US" sz="2000" dirty="0">
                <a:effectLst/>
                <a:latin typeface="Open Sauce Light" panose="020B0604020202020204" charset="0"/>
                <a:ea typeface="Times New Roman" panose="02020603050405020304" pitchFamily="18" charset="0"/>
              </a:rPr>
              <a:t>for</a:t>
            </a:r>
            <a:r>
              <a:rPr lang="en-US" sz="2000" spc="-50" dirty="0">
                <a:effectLst/>
                <a:latin typeface="Open Sauce Light" panose="020B0604020202020204" charset="0"/>
                <a:ea typeface="Times New Roman" panose="02020603050405020304" pitchFamily="18" charset="0"/>
              </a:rPr>
              <a:t> </a:t>
            </a:r>
            <a:r>
              <a:rPr lang="en-US" sz="2000" dirty="0">
                <a:effectLst/>
                <a:latin typeface="Open Sauce Light" panose="020B0604020202020204" charset="0"/>
                <a:ea typeface="Times New Roman" panose="02020603050405020304" pitchFamily="18" charset="0"/>
              </a:rPr>
              <a:t>the</a:t>
            </a:r>
            <a:r>
              <a:rPr lang="en-US" sz="2000" spc="-45" dirty="0">
                <a:effectLst/>
                <a:latin typeface="Open Sauce Light" panose="020B0604020202020204" charset="0"/>
                <a:ea typeface="Times New Roman" panose="02020603050405020304" pitchFamily="18" charset="0"/>
              </a:rPr>
              <a:t> </a:t>
            </a:r>
            <a:r>
              <a:rPr lang="en-US" sz="2000" dirty="0">
                <a:effectLst/>
                <a:latin typeface="Open Sauce Light" panose="020B0604020202020204" charset="0"/>
                <a:ea typeface="Times New Roman" panose="02020603050405020304" pitchFamily="18" charset="0"/>
              </a:rPr>
              <a:t>heart</a:t>
            </a:r>
            <a:r>
              <a:rPr lang="en-US" sz="2000" spc="-45" dirty="0">
                <a:effectLst/>
                <a:latin typeface="Open Sauce Light" panose="020B0604020202020204" charset="0"/>
                <a:ea typeface="Times New Roman" panose="02020603050405020304" pitchFamily="18" charset="0"/>
              </a:rPr>
              <a:t> </a:t>
            </a:r>
            <a:r>
              <a:rPr lang="en-US" sz="2000" dirty="0">
                <a:effectLst/>
                <a:latin typeface="Open Sauce Light" panose="020B0604020202020204" charset="0"/>
                <a:ea typeface="Times New Roman" panose="02020603050405020304" pitchFamily="18" charset="0"/>
              </a:rPr>
              <a:t>disease</a:t>
            </a:r>
            <a:r>
              <a:rPr lang="en-US" sz="2000" spc="-30" dirty="0">
                <a:effectLst/>
                <a:latin typeface="Open Sauce Light" panose="020B0604020202020204" charset="0"/>
                <a:ea typeface="Times New Roman" panose="02020603050405020304" pitchFamily="18" charset="0"/>
              </a:rPr>
              <a:t> </a:t>
            </a:r>
            <a:r>
              <a:rPr lang="en-US" sz="2000" dirty="0">
                <a:effectLst/>
                <a:latin typeface="Open Sauce Light" panose="020B0604020202020204" charset="0"/>
                <a:ea typeface="Times New Roman" panose="02020603050405020304" pitchFamily="18" charset="0"/>
              </a:rPr>
              <a:t>prediction.</a:t>
            </a:r>
            <a:r>
              <a:rPr lang="en-US" sz="2000" spc="-40" dirty="0">
                <a:effectLst/>
                <a:latin typeface="Open Sauce Light" panose="020B0604020202020204" charset="0"/>
                <a:ea typeface="Times New Roman" panose="02020603050405020304" pitchFamily="18" charset="0"/>
              </a:rPr>
              <a:t> </a:t>
            </a:r>
            <a:r>
              <a:rPr lang="en-US" sz="2000" dirty="0">
                <a:effectLst/>
                <a:latin typeface="Open Sauce Light" panose="020B0604020202020204" charset="0"/>
                <a:ea typeface="Times New Roman" panose="02020603050405020304" pitchFamily="18" charset="0"/>
              </a:rPr>
              <a:t>For</a:t>
            </a:r>
            <a:r>
              <a:rPr lang="en-US" sz="2000" spc="-45" dirty="0">
                <a:effectLst/>
                <a:latin typeface="Open Sauce Light" panose="020B0604020202020204" charset="0"/>
                <a:ea typeface="Times New Roman" panose="02020603050405020304" pitchFamily="18" charset="0"/>
              </a:rPr>
              <a:t> </a:t>
            </a:r>
            <a:r>
              <a:rPr lang="en-US" sz="2000" dirty="0">
                <a:effectLst/>
                <a:latin typeface="Open Sauce Light" panose="020B0604020202020204" charset="0"/>
                <a:ea typeface="Times New Roman" panose="02020603050405020304" pitchFamily="18" charset="0"/>
              </a:rPr>
              <a:t>evaluating</a:t>
            </a:r>
            <a:r>
              <a:rPr lang="en-US" sz="2000" spc="-40" dirty="0">
                <a:effectLst/>
                <a:latin typeface="Open Sauce Light" panose="020B0604020202020204" charset="0"/>
                <a:ea typeface="Times New Roman" panose="02020603050405020304" pitchFamily="18" charset="0"/>
              </a:rPr>
              <a:t> </a:t>
            </a:r>
            <a:r>
              <a:rPr lang="en-US" sz="2000" dirty="0">
                <a:effectLst/>
                <a:latin typeface="Open Sauce Light" panose="020B0604020202020204" charset="0"/>
                <a:ea typeface="Times New Roman" panose="02020603050405020304" pitchFamily="18" charset="0"/>
              </a:rPr>
              <a:t>the</a:t>
            </a:r>
            <a:r>
              <a:rPr lang="en-US" sz="2000" spc="-45" dirty="0">
                <a:effectLst/>
                <a:latin typeface="Open Sauce Light" panose="020B0604020202020204" charset="0"/>
                <a:ea typeface="Times New Roman" panose="02020603050405020304" pitchFamily="18" charset="0"/>
              </a:rPr>
              <a:t> </a:t>
            </a:r>
            <a:r>
              <a:rPr lang="en-US" sz="2000" dirty="0">
                <a:effectLst/>
                <a:latin typeface="Open Sauce Light" panose="020B0604020202020204" charset="0"/>
                <a:ea typeface="Times New Roman" panose="02020603050405020304" pitchFamily="18" charset="0"/>
              </a:rPr>
              <a:t>experiment, various evaluation metrics like accuracy, confusion matrix, precision, recall, and f1-score are </a:t>
            </a:r>
            <a:r>
              <a:rPr lang="en-US" sz="2000" spc="-10" dirty="0">
                <a:effectLst/>
                <a:latin typeface="Open Sauce Light" panose="020B0604020202020204" charset="0"/>
                <a:ea typeface="Times New Roman" panose="02020603050405020304" pitchFamily="18" charset="0"/>
              </a:rPr>
              <a:t>considered.</a:t>
            </a:r>
            <a:endParaRPr lang="en-US" sz="2000" dirty="0">
              <a:effectLst/>
              <a:latin typeface="Open Sauce Light" panose="020B0604020202020204" charset="0"/>
              <a:ea typeface="Times New Roman" panose="02020603050405020304" pitchFamily="18" charset="0"/>
            </a:endParaRPr>
          </a:p>
          <a:p>
            <a:pPr marL="63500" marR="1015365">
              <a:lnSpc>
                <a:spcPct val="165000"/>
              </a:lnSpc>
              <a:spcBef>
                <a:spcPts val="110"/>
              </a:spcBef>
              <a:spcAft>
                <a:spcPts val="0"/>
              </a:spcAft>
            </a:pPr>
            <a:r>
              <a:rPr lang="en-US" sz="2000" dirty="0">
                <a:effectLst/>
                <a:latin typeface="Open Sauce Light" panose="020B0604020202020204" charset="0"/>
                <a:ea typeface="Times New Roman" panose="02020603050405020304" pitchFamily="18" charset="0"/>
              </a:rPr>
              <a:t>Accuracy-</a:t>
            </a:r>
            <a:r>
              <a:rPr lang="en-US" sz="2000" spc="-45" dirty="0">
                <a:effectLst/>
                <a:latin typeface="Open Sauce Light" panose="020B0604020202020204" charset="0"/>
                <a:ea typeface="Times New Roman" panose="02020603050405020304" pitchFamily="18" charset="0"/>
              </a:rPr>
              <a:t> </a:t>
            </a:r>
            <a:r>
              <a:rPr lang="en-US" sz="2000" dirty="0">
                <a:effectLst/>
                <a:latin typeface="Open Sauce Light" panose="020B0604020202020204" charset="0"/>
                <a:ea typeface="Times New Roman" panose="02020603050405020304" pitchFamily="18" charset="0"/>
              </a:rPr>
              <a:t>Accuracy</a:t>
            </a:r>
            <a:r>
              <a:rPr lang="en-US" sz="2000" spc="-50" dirty="0">
                <a:effectLst/>
                <a:latin typeface="Open Sauce Light" panose="020B0604020202020204" charset="0"/>
                <a:ea typeface="Times New Roman" panose="02020603050405020304" pitchFamily="18" charset="0"/>
              </a:rPr>
              <a:t> </a:t>
            </a:r>
            <a:r>
              <a:rPr lang="en-US" sz="2000" dirty="0">
                <a:effectLst/>
                <a:latin typeface="Open Sauce Light" panose="020B0604020202020204" charset="0"/>
                <a:ea typeface="Times New Roman" panose="02020603050405020304" pitchFamily="18" charset="0"/>
              </a:rPr>
              <a:t>is</a:t>
            </a:r>
            <a:r>
              <a:rPr lang="en-US" sz="2000" spc="-50" dirty="0">
                <a:effectLst/>
                <a:latin typeface="Open Sauce Light" panose="020B0604020202020204" charset="0"/>
                <a:ea typeface="Times New Roman" panose="02020603050405020304" pitchFamily="18" charset="0"/>
              </a:rPr>
              <a:t> </a:t>
            </a:r>
            <a:r>
              <a:rPr lang="en-US" sz="2000" dirty="0">
                <a:effectLst/>
                <a:latin typeface="Open Sauce Light" panose="020B0604020202020204" charset="0"/>
                <a:ea typeface="Times New Roman" panose="02020603050405020304" pitchFamily="18" charset="0"/>
              </a:rPr>
              <a:t>the</a:t>
            </a:r>
            <a:r>
              <a:rPr lang="en-US" sz="2000" spc="-70" dirty="0">
                <a:effectLst/>
                <a:latin typeface="Open Sauce Light" panose="020B0604020202020204" charset="0"/>
                <a:ea typeface="Times New Roman" panose="02020603050405020304" pitchFamily="18" charset="0"/>
              </a:rPr>
              <a:t> </a:t>
            </a:r>
            <a:r>
              <a:rPr lang="en-US" sz="2000" dirty="0">
                <a:effectLst/>
                <a:latin typeface="Open Sauce Light" panose="020B0604020202020204" charset="0"/>
                <a:ea typeface="Times New Roman" panose="02020603050405020304" pitchFamily="18" charset="0"/>
              </a:rPr>
              <a:t>ratio</a:t>
            </a:r>
            <a:r>
              <a:rPr lang="en-US" sz="2000" spc="-50" dirty="0">
                <a:effectLst/>
                <a:latin typeface="Open Sauce Light" panose="020B0604020202020204" charset="0"/>
                <a:ea typeface="Times New Roman" panose="02020603050405020304" pitchFamily="18" charset="0"/>
              </a:rPr>
              <a:t> </a:t>
            </a:r>
            <a:r>
              <a:rPr lang="en-US" sz="2000" dirty="0">
                <a:effectLst/>
                <a:latin typeface="Open Sauce Light" panose="020B0604020202020204" charset="0"/>
                <a:ea typeface="Times New Roman" panose="02020603050405020304" pitchFamily="18" charset="0"/>
              </a:rPr>
              <a:t>of</a:t>
            </a:r>
            <a:r>
              <a:rPr lang="en-US" sz="2000" spc="-55" dirty="0">
                <a:effectLst/>
                <a:latin typeface="Open Sauce Light" panose="020B0604020202020204" charset="0"/>
                <a:ea typeface="Times New Roman" panose="02020603050405020304" pitchFamily="18" charset="0"/>
              </a:rPr>
              <a:t> </a:t>
            </a:r>
            <a:r>
              <a:rPr lang="en-US" sz="2000" dirty="0">
                <a:effectLst/>
                <a:latin typeface="Open Sauce Light" panose="020B0604020202020204" charset="0"/>
                <a:ea typeface="Times New Roman" panose="02020603050405020304" pitchFamily="18" charset="0"/>
              </a:rPr>
              <a:t>the</a:t>
            </a:r>
            <a:r>
              <a:rPr lang="en-US" sz="2000" spc="-70" dirty="0">
                <a:effectLst/>
                <a:latin typeface="Open Sauce Light" panose="020B0604020202020204" charset="0"/>
                <a:ea typeface="Times New Roman" panose="02020603050405020304" pitchFamily="18" charset="0"/>
              </a:rPr>
              <a:t> </a:t>
            </a:r>
            <a:r>
              <a:rPr lang="en-US" sz="2000" dirty="0">
                <a:effectLst/>
                <a:latin typeface="Open Sauce Light" panose="020B0604020202020204" charset="0"/>
                <a:ea typeface="Times New Roman" panose="02020603050405020304" pitchFamily="18" charset="0"/>
              </a:rPr>
              <a:t>number</a:t>
            </a:r>
            <a:r>
              <a:rPr lang="en-US" sz="2000" spc="-55" dirty="0">
                <a:effectLst/>
                <a:latin typeface="Open Sauce Light" panose="020B0604020202020204" charset="0"/>
                <a:ea typeface="Times New Roman" panose="02020603050405020304" pitchFamily="18" charset="0"/>
              </a:rPr>
              <a:t> </a:t>
            </a:r>
            <a:r>
              <a:rPr lang="en-US" sz="2000" dirty="0">
                <a:effectLst/>
                <a:latin typeface="Open Sauce Light" panose="020B0604020202020204" charset="0"/>
                <a:ea typeface="Times New Roman" panose="02020603050405020304" pitchFamily="18" charset="0"/>
              </a:rPr>
              <a:t>of</a:t>
            </a:r>
            <a:r>
              <a:rPr lang="en-US" sz="2000" spc="-70" dirty="0">
                <a:effectLst/>
                <a:latin typeface="Open Sauce Light" panose="020B0604020202020204" charset="0"/>
                <a:ea typeface="Times New Roman" panose="02020603050405020304" pitchFamily="18" charset="0"/>
              </a:rPr>
              <a:t> </a:t>
            </a:r>
            <a:r>
              <a:rPr lang="en-US" sz="2000" dirty="0">
                <a:effectLst/>
                <a:latin typeface="Open Sauce Light" panose="020B0604020202020204" charset="0"/>
                <a:ea typeface="Times New Roman" panose="02020603050405020304" pitchFamily="18" charset="0"/>
              </a:rPr>
              <a:t>correct</a:t>
            </a:r>
            <a:r>
              <a:rPr lang="en-US" sz="2000" spc="-50" dirty="0">
                <a:effectLst/>
                <a:latin typeface="Open Sauce Light" panose="020B0604020202020204" charset="0"/>
                <a:ea typeface="Times New Roman" panose="02020603050405020304" pitchFamily="18" charset="0"/>
              </a:rPr>
              <a:t> </a:t>
            </a:r>
            <a:r>
              <a:rPr lang="en-US" sz="2000" dirty="0">
                <a:effectLst/>
                <a:latin typeface="Open Sauce Light" panose="020B0604020202020204" charset="0"/>
                <a:ea typeface="Times New Roman" panose="02020603050405020304" pitchFamily="18" charset="0"/>
              </a:rPr>
              <a:t>predictions</a:t>
            </a:r>
            <a:r>
              <a:rPr lang="en-US" sz="2000" spc="-50" dirty="0">
                <a:effectLst/>
                <a:latin typeface="Open Sauce Light" panose="020B0604020202020204" charset="0"/>
                <a:ea typeface="Times New Roman" panose="02020603050405020304" pitchFamily="18" charset="0"/>
              </a:rPr>
              <a:t> </a:t>
            </a:r>
            <a:r>
              <a:rPr lang="en-US" sz="2000" dirty="0">
                <a:effectLst/>
                <a:latin typeface="Open Sauce Light" panose="020B0604020202020204" charset="0"/>
                <a:ea typeface="Times New Roman" panose="02020603050405020304" pitchFamily="18" charset="0"/>
              </a:rPr>
              <a:t>to</a:t>
            </a:r>
            <a:r>
              <a:rPr lang="en-US" sz="2000" spc="-50" dirty="0">
                <a:effectLst/>
                <a:latin typeface="Open Sauce Light" panose="020B0604020202020204" charset="0"/>
                <a:ea typeface="Times New Roman" panose="02020603050405020304" pitchFamily="18" charset="0"/>
              </a:rPr>
              <a:t> </a:t>
            </a:r>
            <a:r>
              <a:rPr lang="en-US" sz="2000" dirty="0">
                <a:effectLst/>
                <a:latin typeface="Open Sauce Light" panose="020B0604020202020204" charset="0"/>
                <a:ea typeface="Times New Roman" panose="02020603050405020304" pitchFamily="18" charset="0"/>
              </a:rPr>
              <a:t>the</a:t>
            </a:r>
            <a:r>
              <a:rPr lang="en-US" sz="2000" spc="-55" dirty="0">
                <a:effectLst/>
                <a:latin typeface="Open Sauce Light" panose="020B0604020202020204" charset="0"/>
                <a:ea typeface="Times New Roman" panose="02020603050405020304" pitchFamily="18" charset="0"/>
              </a:rPr>
              <a:t> </a:t>
            </a:r>
            <a:r>
              <a:rPr lang="en-US" sz="2000" dirty="0">
                <a:effectLst/>
                <a:latin typeface="Open Sauce Light" panose="020B0604020202020204" charset="0"/>
                <a:ea typeface="Times New Roman" panose="02020603050405020304" pitchFamily="18" charset="0"/>
              </a:rPr>
              <a:t>total</a:t>
            </a:r>
            <a:r>
              <a:rPr lang="en-US" sz="2000" spc="-40" dirty="0">
                <a:effectLst/>
                <a:latin typeface="Open Sauce Light" panose="020B0604020202020204" charset="0"/>
                <a:ea typeface="Times New Roman" panose="02020603050405020304" pitchFamily="18" charset="0"/>
              </a:rPr>
              <a:t> </a:t>
            </a:r>
            <a:r>
              <a:rPr lang="en-US" sz="2000" dirty="0">
                <a:effectLst/>
                <a:latin typeface="Open Sauce Light" panose="020B0604020202020204" charset="0"/>
                <a:ea typeface="Times New Roman" panose="02020603050405020304" pitchFamily="18" charset="0"/>
              </a:rPr>
              <a:t>number of inputs in the dataset. It is expressed as:</a:t>
            </a:r>
          </a:p>
          <a:p>
            <a:pPr marL="63500" marR="1015365">
              <a:lnSpc>
                <a:spcPct val="165000"/>
              </a:lnSpc>
              <a:spcBef>
                <a:spcPts val="110"/>
              </a:spcBef>
              <a:spcAft>
                <a:spcPts val="0"/>
              </a:spcAft>
            </a:pPr>
            <a:endParaRPr lang="en-US" sz="2000" dirty="0">
              <a:effectLst/>
              <a:latin typeface="Open Sauce Light" panose="020B0604020202020204" charset="0"/>
              <a:ea typeface="Times New Roman" panose="02020603050405020304" pitchFamily="18" charset="0"/>
            </a:endParaRPr>
          </a:p>
          <a:p>
            <a:pPr marL="494665" marR="0">
              <a:lnSpc>
                <a:spcPts val="1360"/>
              </a:lnSpc>
              <a:spcBef>
                <a:spcPts val="0"/>
              </a:spcBef>
              <a:spcAft>
                <a:spcPts val="0"/>
              </a:spcAft>
            </a:pPr>
            <a:r>
              <a:rPr lang="en-US" sz="2000" i="1" dirty="0">
                <a:effectLst/>
                <a:latin typeface="Open Sauce Light" panose="020B0604020202020204" charset="0"/>
                <a:ea typeface="Times New Roman" panose="02020603050405020304" pitchFamily="18" charset="0"/>
              </a:rPr>
              <a:t>Accuracy</a:t>
            </a:r>
            <a:r>
              <a:rPr lang="en-US" sz="2000" i="1" spc="-30" dirty="0">
                <a:effectLst/>
                <a:latin typeface="Open Sauce Light" panose="020B0604020202020204" charset="0"/>
                <a:ea typeface="Times New Roman" panose="02020603050405020304" pitchFamily="18" charset="0"/>
              </a:rPr>
              <a:t> </a:t>
            </a:r>
            <a:r>
              <a:rPr lang="en-US" sz="2000" i="1" dirty="0">
                <a:effectLst/>
                <a:latin typeface="Open Sauce Light" panose="020B0604020202020204" charset="0"/>
                <a:ea typeface="Times New Roman" panose="02020603050405020304" pitchFamily="18" charset="0"/>
              </a:rPr>
              <a:t>=</a:t>
            </a:r>
            <a:r>
              <a:rPr lang="en-US" sz="2000" i="1" spc="-20" dirty="0">
                <a:effectLst/>
                <a:latin typeface="Open Sauce Light" panose="020B0604020202020204" charset="0"/>
                <a:ea typeface="Times New Roman" panose="02020603050405020304" pitchFamily="18" charset="0"/>
              </a:rPr>
              <a:t> </a:t>
            </a:r>
            <a:r>
              <a:rPr lang="en-US" sz="2000" i="1" dirty="0">
                <a:effectLst/>
                <a:latin typeface="Open Sauce Light" panose="020B0604020202020204" charset="0"/>
                <a:ea typeface="Times New Roman" panose="02020603050405020304" pitchFamily="18" charset="0"/>
              </a:rPr>
              <a:t>(TP</a:t>
            </a:r>
            <a:r>
              <a:rPr lang="en-US" sz="2000" i="1" spc="-10" dirty="0">
                <a:effectLst/>
                <a:latin typeface="Open Sauce Light" panose="020B0604020202020204" charset="0"/>
                <a:ea typeface="Times New Roman" panose="02020603050405020304" pitchFamily="18" charset="0"/>
              </a:rPr>
              <a:t> </a:t>
            </a:r>
            <a:r>
              <a:rPr lang="en-US" sz="2000" i="1" dirty="0">
                <a:effectLst/>
                <a:latin typeface="Open Sauce Light" panose="020B0604020202020204" charset="0"/>
                <a:ea typeface="Times New Roman" panose="02020603050405020304" pitchFamily="18" charset="0"/>
              </a:rPr>
              <a:t>+</a:t>
            </a:r>
            <a:r>
              <a:rPr lang="en-US" sz="2000" i="1" spc="-45" dirty="0">
                <a:effectLst/>
                <a:latin typeface="Open Sauce Light" panose="020B0604020202020204" charset="0"/>
                <a:ea typeface="Times New Roman" panose="02020603050405020304" pitchFamily="18" charset="0"/>
              </a:rPr>
              <a:t> </a:t>
            </a:r>
            <a:r>
              <a:rPr lang="en-US" sz="2000" i="1" dirty="0">
                <a:effectLst/>
                <a:latin typeface="Open Sauce Light" panose="020B0604020202020204" charset="0"/>
                <a:ea typeface="Times New Roman" panose="02020603050405020304" pitchFamily="18" charset="0"/>
              </a:rPr>
              <a:t>TN)</a:t>
            </a:r>
            <a:r>
              <a:rPr lang="en-US" sz="2000" i="1" spc="-35" dirty="0">
                <a:effectLst/>
                <a:latin typeface="Open Sauce Light" panose="020B0604020202020204" charset="0"/>
                <a:ea typeface="Times New Roman" panose="02020603050405020304" pitchFamily="18" charset="0"/>
              </a:rPr>
              <a:t> </a:t>
            </a:r>
            <a:r>
              <a:rPr lang="en-US" sz="2000" i="1" spc="-10" dirty="0">
                <a:effectLst/>
                <a:latin typeface="Open Sauce Light" panose="020B0604020202020204" charset="0"/>
                <a:ea typeface="Times New Roman" panose="02020603050405020304" pitchFamily="18" charset="0"/>
              </a:rPr>
              <a:t>/(TP+FP+FN+TN)</a:t>
            </a:r>
            <a:endParaRPr lang="en-US" sz="2000" i="1" dirty="0">
              <a:effectLst/>
              <a:latin typeface="Open Sauce Light" panose="020B0604020202020204" charset="0"/>
              <a:ea typeface="Times New Roman" panose="02020603050405020304" pitchFamily="18" charset="0"/>
            </a:endParaRPr>
          </a:p>
        </p:txBody>
      </p:sp>
    </p:spTree>
    <p:extLst>
      <p:ext uri="{BB962C8B-B14F-4D97-AF65-F5344CB8AC3E}">
        <p14:creationId xmlns:p14="http://schemas.microsoft.com/office/powerpoint/2010/main" val="10626406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7499545" y="535253"/>
            <a:ext cx="493447" cy="493447"/>
            <a:chOff x="0" y="0"/>
            <a:chExt cx="657929" cy="657929"/>
          </a:xfrm>
        </p:grpSpPr>
        <p:grpSp>
          <p:nvGrpSpPr>
            <p:cNvPr id="3" name="Group 3"/>
            <p:cNvGrpSpPr>
              <a:grpSpLocks noChangeAspect="1"/>
            </p:cNvGrpSpPr>
            <p:nvPr/>
          </p:nvGrpSpPr>
          <p:grpSpPr>
            <a:xfrm>
              <a:off x="0" y="0"/>
              <a:ext cx="657929" cy="657929"/>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p:spPr>
          </p:sp>
        </p:grpSp>
        <p:pic>
          <p:nvPicPr>
            <p:cNvPr id="5" name="Picture 5"/>
            <p:cNvPicPr>
              <a:picLocks noChangeAspect="1"/>
            </p:cNvPicPr>
            <p:nvPr/>
          </p:nvPicPr>
          <p:blipFill>
            <a:blip r:embed="rId2"/>
            <a:srcRect/>
            <a:stretch>
              <a:fillRect/>
            </a:stretch>
          </p:blipFill>
          <p:spPr>
            <a:xfrm rot="5400000">
              <a:off x="109655" y="109655"/>
              <a:ext cx="438619" cy="438619"/>
            </a:xfrm>
            <a:prstGeom prst="rect">
              <a:avLst/>
            </a:prstGeom>
          </p:spPr>
        </p:pic>
      </p:grpSp>
      <p:grpSp>
        <p:nvGrpSpPr>
          <p:cNvPr id="6" name="Group 6"/>
          <p:cNvGrpSpPr/>
          <p:nvPr/>
        </p:nvGrpSpPr>
        <p:grpSpPr>
          <a:xfrm>
            <a:off x="17144897" y="4848912"/>
            <a:ext cx="749555" cy="294588"/>
            <a:chOff x="0" y="0"/>
            <a:chExt cx="999406" cy="392784"/>
          </a:xfrm>
        </p:grpSpPr>
        <p:sp>
          <p:nvSpPr>
            <p:cNvPr id="7" name="TextBox 7"/>
            <p:cNvSpPr txBox="1"/>
            <p:nvPr/>
          </p:nvSpPr>
          <p:spPr>
            <a:xfrm>
              <a:off x="394147" y="-19050"/>
              <a:ext cx="605260" cy="411834"/>
            </a:xfrm>
            <a:prstGeom prst="rect">
              <a:avLst/>
            </a:prstGeom>
          </p:spPr>
          <p:txBody>
            <a:bodyPr lIns="0" tIns="0" rIns="0" bIns="0" rtlCol="0" anchor="t">
              <a:spAutoFit/>
            </a:bodyPr>
            <a:lstStyle/>
            <a:p>
              <a:pPr algn="r">
                <a:lnSpc>
                  <a:spcPts val="2400"/>
                </a:lnSpc>
              </a:pPr>
              <a:r>
                <a:rPr lang="en-US" sz="2000" spc="200">
                  <a:solidFill>
                    <a:srgbClr val="000000"/>
                  </a:solidFill>
                  <a:latin typeface="Glacial Indifference Bold"/>
                </a:rPr>
                <a:t>13</a:t>
              </a:r>
            </a:p>
          </p:txBody>
        </p:sp>
        <p:sp>
          <p:nvSpPr>
            <p:cNvPr id="8" name="AutoShape 8"/>
            <p:cNvSpPr/>
            <p:nvPr/>
          </p:nvSpPr>
          <p:spPr>
            <a:xfrm rot="-5400000">
              <a:off x="194137" y="-16317"/>
              <a:ext cx="43972" cy="432247"/>
            </a:xfrm>
            <a:prstGeom prst="rect">
              <a:avLst/>
            </a:prstGeom>
            <a:solidFill>
              <a:srgbClr val="000000"/>
            </a:solidFill>
          </p:spPr>
        </p:sp>
      </p:grpSp>
      <p:pic>
        <p:nvPicPr>
          <p:cNvPr id="9" name="Picture 9"/>
          <p:cNvPicPr>
            <a:picLocks noChangeAspect="1"/>
          </p:cNvPicPr>
          <p:nvPr/>
        </p:nvPicPr>
        <p:blipFill>
          <a:blip r:embed="rId3"/>
          <a:srcRect/>
          <a:stretch>
            <a:fillRect/>
          </a:stretch>
        </p:blipFill>
        <p:spPr>
          <a:xfrm>
            <a:off x="17499545" y="9552243"/>
            <a:ext cx="394907" cy="262793"/>
          </a:xfrm>
          <a:prstGeom prst="rect">
            <a:avLst/>
          </a:prstGeom>
        </p:spPr>
      </p:pic>
      <p:grpSp>
        <p:nvGrpSpPr>
          <p:cNvPr id="10" name="Group 10"/>
          <p:cNvGrpSpPr/>
          <p:nvPr/>
        </p:nvGrpSpPr>
        <p:grpSpPr>
          <a:xfrm>
            <a:off x="9432114" y="2018713"/>
            <a:ext cx="6069091" cy="6319088"/>
            <a:chOff x="0" y="0"/>
            <a:chExt cx="8092121" cy="8425451"/>
          </a:xfrm>
        </p:grpSpPr>
        <p:sp>
          <p:nvSpPr>
            <p:cNvPr id="11" name="TextBox 11"/>
            <p:cNvSpPr txBox="1"/>
            <p:nvPr/>
          </p:nvSpPr>
          <p:spPr>
            <a:xfrm>
              <a:off x="0" y="2657194"/>
              <a:ext cx="8092121" cy="1738773"/>
            </a:xfrm>
            <a:prstGeom prst="rect">
              <a:avLst/>
            </a:prstGeom>
          </p:spPr>
          <p:txBody>
            <a:bodyPr lIns="0" tIns="0" rIns="0" bIns="0" rtlCol="0" anchor="t">
              <a:spAutoFit/>
            </a:bodyPr>
            <a:lstStyle/>
            <a:p>
              <a:pPr algn="ctr">
                <a:lnSpc>
                  <a:spcPts val="9900"/>
                </a:lnSpc>
              </a:pPr>
              <a:r>
                <a:rPr lang="en-US" sz="9000">
                  <a:solidFill>
                    <a:srgbClr val="000000"/>
                  </a:solidFill>
                  <a:latin typeface="Glacial Indifference"/>
                </a:rPr>
                <a:t>Results</a:t>
              </a:r>
            </a:p>
          </p:txBody>
        </p:sp>
        <p:sp>
          <p:nvSpPr>
            <p:cNvPr id="12" name="TextBox 12"/>
            <p:cNvSpPr txBox="1"/>
            <p:nvPr/>
          </p:nvSpPr>
          <p:spPr>
            <a:xfrm>
              <a:off x="2300380" y="4512543"/>
              <a:ext cx="3491361" cy="1239228"/>
            </a:xfrm>
            <a:prstGeom prst="rect">
              <a:avLst/>
            </a:prstGeom>
          </p:spPr>
          <p:txBody>
            <a:bodyPr lIns="0" tIns="0" rIns="0" bIns="0" rtlCol="0" anchor="t">
              <a:spAutoFit/>
            </a:bodyPr>
            <a:lstStyle/>
            <a:p>
              <a:pPr algn="ctr">
                <a:lnSpc>
                  <a:spcPts val="7150"/>
                </a:lnSpc>
              </a:pPr>
              <a:r>
                <a:rPr lang="en-US" sz="6500">
                  <a:solidFill>
                    <a:srgbClr val="000000"/>
                  </a:solidFill>
                  <a:latin typeface="Glacial Indifference"/>
                </a:rPr>
                <a:t>Part 03</a:t>
              </a:r>
            </a:p>
          </p:txBody>
        </p:sp>
        <p:sp>
          <p:nvSpPr>
            <p:cNvPr id="13" name="AutoShape 13"/>
            <p:cNvSpPr/>
            <p:nvPr/>
          </p:nvSpPr>
          <p:spPr>
            <a:xfrm rot="-10800000">
              <a:off x="4033361" y="0"/>
              <a:ext cx="12700" cy="1963215"/>
            </a:xfrm>
            <a:prstGeom prst="rect">
              <a:avLst/>
            </a:prstGeom>
            <a:solidFill>
              <a:srgbClr val="000000"/>
            </a:solidFill>
          </p:spPr>
        </p:sp>
        <p:sp>
          <p:nvSpPr>
            <p:cNvPr id="14" name="AutoShape 14"/>
            <p:cNvSpPr/>
            <p:nvPr/>
          </p:nvSpPr>
          <p:spPr>
            <a:xfrm rot="-10800000">
              <a:off x="4033361" y="6462235"/>
              <a:ext cx="12700" cy="1963215"/>
            </a:xfrm>
            <a:prstGeom prst="rect">
              <a:avLst/>
            </a:prstGeom>
            <a:solidFill>
              <a:srgbClr val="000000"/>
            </a:solidFill>
          </p:spPr>
        </p:sp>
      </p:grpSp>
      <p:pic>
        <p:nvPicPr>
          <p:cNvPr id="15" name="Picture 15"/>
          <p:cNvPicPr>
            <a:picLocks noChangeAspect="1"/>
          </p:cNvPicPr>
          <p:nvPr/>
        </p:nvPicPr>
        <p:blipFill>
          <a:blip r:embed="rId4"/>
          <a:srcRect/>
          <a:stretch>
            <a:fillRect/>
          </a:stretch>
        </p:blipFill>
        <p:spPr>
          <a:xfrm>
            <a:off x="1577529" y="1602367"/>
            <a:ext cx="6163534" cy="715178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6632937" y="-332109"/>
            <a:ext cx="2607602" cy="2604342"/>
          </a:xfrm>
          <a:prstGeom prst="rect">
            <a:avLst/>
          </a:prstGeom>
        </p:spPr>
      </p:pic>
      <p:pic>
        <p:nvPicPr>
          <p:cNvPr id="3" name="Picture 3"/>
          <p:cNvPicPr>
            <a:picLocks noChangeAspect="1"/>
          </p:cNvPicPr>
          <p:nvPr/>
        </p:nvPicPr>
        <p:blipFill>
          <a:blip r:embed="rId3"/>
          <a:srcRect/>
          <a:stretch>
            <a:fillRect/>
          </a:stretch>
        </p:blipFill>
        <p:spPr>
          <a:xfrm>
            <a:off x="0" y="8788802"/>
            <a:ext cx="1791567" cy="1498198"/>
          </a:xfrm>
          <a:prstGeom prst="rect">
            <a:avLst/>
          </a:prstGeom>
        </p:spPr>
      </p:pic>
      <p:sp>
        <p:nvSpPr>
          <p:cNvPr id="8" name="TextBox 7">
            <a:extLst>
              <a:ext uri="{FF2B5EF4-FFF2-40B4-BE49-F238E27FC236}">
                <a16:creationId xmlns:a16="http://schemas.microsoft.com/office/drawing/2014/main" id="{F6C42CF3-EB9A-B2E6-9B20-6CFAC0315A69}"/>
              </a:ext>
            </a:extLst>
          </p:cNvPr>
          <p:cNvSpPr txBox="1"/>
          <p:nvPr/>
        </p:nvSpPr>
        <p:spPr>
          <a:xfrm>
            <a:off x="1143000" y="1118070"/>
            <a:ext cx="14782800" cy="830997"/>
          </a:xfrm>
          <a:prstGeom prst="rect">
            <a:avLst/>
          </a:prstGeom>
          <a:noFill/>
        </p:spPr>
        <p:txBody>
          <a:bodyPr wrap="square">
            <a:spAutoFit/>
          </a:bodyPr>
          <a:lstStyle/>
          <a:p>
            <a:pPr algn="just"/>
            <a:r>
              <a:rPr lang="en-US" sz="2400" dirty="0">
                <a:latin typeface="Open Sauce Light" panose="020B0604020202020204" charset="0"/>
              </a:rPr>
              <a:t>Correlation Matrix: The correlation matrix in machine learning is used for feature selection. It represents dependency between various attributes.</a:t>
            </a:r>
          </a:p>
        </p:txBody>
      </p:sp>
      <p:pic>
        <p:nvPicPr>
          <p:cNvPr id="9" name="image12.jpeg">
            <a:extLst>
              <a:ext uri="{FF2B5EF4-FFF2-40B4-BE49-F238E27FC236}">
                <a16:creationId xmlns:a16="http://schemas.microsoft.com/office/drawing/2014/main" id="{22C53154-1326-2547-6189-DA2D4392BBFD}"/>
              </a:ext>
            </a:extLst>
          </p:cNvPr>
          <p:cNvPicPr>
            <a:picLocks noChangeAspect="1"/>
          </p:cNvPicPr>
          <p:nvPr/>
        </p:nvPicPr>
        <p:blipFill>
          <a:blip r:embed="rId4" cstate="print"/>
          <a:stretch>
            <a:fillRect/>
          </a:stretch>
        </p:blipFill>
        <p:spPr>
          <a:xfrm>
            <a:off x="3856873" y="3215805"/>
            <a:ext cx="10574254" cy="5953125"/>
          </a:xfrm>
          <a:prstGeom prst="rect">
            <a:avLst/>
          </a:prstGeom>
        </p:spPr>
      </p:pic>
    </p:spTree>
    <p:extLst>
      <p:ext uri="{BB962C8B-B14F-4D97-AF65-F5344CB8AC3E}">
        <p14:creationId xmlns:p14="http://schemas.microsoft.com/office/powerpoint/2010/main" val="1920311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442072" y="2771043"/>
            <a:ext cx="14329918" cy="4744914"/>
            <a:chOff x="0" y="0"/>
            <a:chExt cx="19106557" cy="6326552"/>
          </a:xfrm>
        </p:grpSpPr>
        <p:grpSp>
          <p:nvGrpSpPr>
            <p:cNvPr id="3" name="Group 3"/>
            <p:cNvGrpSpPr/>
            <p:nvPr/>
          </p:nvGrpSpPr>
          <p:grpSpPr>
            <a:xfrm>
              <a:off x="0" y="0"/>
              <a:ext cx="19106557" cy="6326552"/>
              <a:chOff x="0" y="0"/>
              <a:chExt cx="64966666" cy="21511726"/>
            </a:xfrm>
          </p:grpSpPr>
          <p:sp>
            <p:nvSpPr>
              <p:cNvPr id="4" name="Freeform 4"/>
              <p:cNvSpPr/>
              <p:nvPr/>
            </p:nvSpPr>
            <p:spPr>
              <a:xfrm>
                <a:off x="0" y="0"/>
                <a:ext cx="64966664" cy="21511726"/>
              </a:xfrm>
              <a:custGeom>
                <a:avLst/>
                <a:gdLst/>
                <a:ahLst/>
                <a:cxnLst/>
                <a:rect l="l" t="t" r="r" b="b"/>
                <a:pathLst>
                  <a:path w="64966664" h="21511726">
                    <a:moveTo>
                      <a:pt x="0" y="0"/>
                    </a:moveTo>
                    <a:lnTo>
                      <a:pt x="0" y="21511726"/>
                    </a:lnTo>
                    <a:lnTo>
                      <a:pt x="64966664" y="21511726"/>
                    </a:lnTo>
                    <a:lnTo>
                      <a:pt x="64966664" y="0"/>
                    </a:lnTo>
                    <a:lnTo>
                      <a:pt x="0" y="0"/>
                    </a:lnTo>
                    <a:close/>
                    <a:moveTo>
                      <a:pt x="64905706" y="21450765"/>
                    </a:moveTo>
                    <a:lnTo>
                      <a:pt x="59690" y="21450765"/>
                    </a:lnTo>
                    <a:lnTo>
                      <a:pt x="59690" y="59690"/>
                    </a:lnTo>
                    <a:lnTo>
                      <a:pt x="64905706" y="59690"/>
                    </a:lnTo>
                    <a:lnTo>
                      <a:pt x="64905706" y="21450765"/>
                    </a:lnTo>
                    <a:close/>
                  </a:path>
                </a:pathLst>
              </a:custGeom>
              <a:solidFill>
                <a:srgbClr val="FFFFFF"/>
              </a:solidFill>
            </p:spPr>
          </p:sp>
        </p:grpSp>
        <p:sp>
          <p:nvSpPr>
            <p:cNvPr id="5" name="TextBox 5"/>
            <p:cNvSpPr txBox="1"/>
            <p:nvPr/>
          </p:nvSpPr>
          <p:spPr>
            <a:xfrm>
              <a:off x="8413416" y="829472"/>
              <a:ext cx="9794994" cy="4081972"/>
            </a:xfrm>
            <a:prstGeom prst="rect">
              <a:avLst/>
            </a:prstGeom>
          </p:spPr>
          <p:txBody>
            <a:bodyPr lIns="0" tIns="0" rIns="0" bIns="0" rtlCol="0" anchor="t">
              <a:spAutoFit/>
            </a:bodyPr>
            <a:lstStyle/>
            <a:p>
              <a:pPr>
                <a:lnSpc>
                  <a:spcPts val="12251"/>
                </a:lnSpc>
              </a:pPr>
              <a:r>
                <a:rPr lang="en-US" sz="10209" spc="-102" dirty="0">
                  <a:solidFill>
                    <a:srgbClr val="FFFFFF"/>
                  </a:solidFill>
                  <a:latin typeface="Aileron Regular Bold"/>
                </a:rPr>
                <a:t>XG-boost is effective</a:t>
              </a:r>
            </a:p>
          </p:txBody>
        </p:sp>
      </p:grpSp>
      <p:pic>
        <p:nvPicPr>
          <p:cNvPr id="6" name="Picture 6"/>
          <p:cNvPicPr>
            <a:picLocks noChangeAspect="1"/>
          </p:cNvPicPr>
          <p:nvPr/>
        </p:nvPicPr>
        <p:blipFill>
          <a:blip r:embed="rId2"/>
          <a:srcRect/>
          <a:stretch>
            <a:fillRect/>
          </a:stretch>
        </p:blipFill>
        <p:spPr>
          <a:xfrm>
            <a:off x="-945457" y="1256257"/>
            <a:ext cx="6310062" cy="7252944"/>
          </a:xfrm>
          <a:prstGeom prst="rect">
            <a:avLst/>
          </a:prstGeom>
        </p:spPr>
      </p:pic>
      <p:pic>
        <p:nvPicPr>
          <p:cNvPr id="7" name="Picture 7"/>
          <p:cNvPicPr>
            <a:picLocks noChangeAspect="1"/>
          </p:cNvPicPr>
          <p:nvPr/>
        </p:nvPicPr>
        <p:blipFill>
          <a:blip r:embed="rId3"/>
          <a:srcRect/>
          <a:stretch>
            <a:fillRect/>
          </a:stretch>
        </p:blipFill>
        <p:spPr>
          <a:xfrm>
            <a:off x="14102312" y="-585383"/>
            <a:ext cx="2607602" cy="2604342"/>
          </a:xfrm>
          <a:prstGeom prst="rect">
            <a:avLst/>
          </a:prstGeom>
        </p:spPr>
      </p:pic>
      <p:pic>
        <p:nvPicPr>
          <p:cNvPr id="8" name="Picture 8"/>
          <p:cNvPicPr>
            <a:picLocks noChangeAspect="1"/>
          </p:cNvPicPr>
          <p:nvPr/>
        </p:nvPicPr>
        <p:blipFill>
          <a:blip r:embed="rId4"/>
          <a:srcRect/>
          <a:stretch>
            <a:fillRect/>
          </a:stretch>
        </p:blipFill>
        <p:spPr>
          <a:xfrm>
            <a:off x="11115971" y="7760102"/>
            <a:ext cx="1791567" cy="1498198"/>
          </a:xfrm>
          <a:prstGeom prst="rect">
            <a:avLst/>
          </a:prstGeom>
        </p:spPr>
      </p:pic>
      <p:grpSp>
        <p:nvGrpSpPr>
          <p:cNvPr id="9" name="Group 9"/>
          <p:cNvGrpSpPr/>
          <p:nvPr/>
        </p:nvGrpSpPr>
        <p:grpSpPr>
          <a:xfrm>
            <a:off x="14994591" y="8028072"/>
            <a:ext cx="2543807" cy="1675228"/>
            <a:chOff x="0" y="0"/>
            <a:chExt cx="3391743" cy="2233637"/>
          </a:xfrm>
        </p:grpSpPr>
        <p:pic>
          <p:nvPicPr>
            <p:cNvPr id="10" name="Picture 10"/>
            <p:cNvPicPr>
              <a:picLocks noChangeAspect="1"/>
            </p:cNvPicPr>
            <p:nvPr/>
          </p:nvPicPr>
          <p:blipFill>
            <a:blip r:embed="rId5"/>
            <a:srcRect l="73053"/>
            <a:stretch>
              <a:fillRect/>
            </a:stretch>
          </p:blipFill>
          <p:spPr>
            <a:xfrm>
              <a:off x="177800" y="0"/>
              <a:ext cx="3213943" cy="2233637"/>
            </a:xfrm>
            <a:prstGeom prst="rect">
              <a:avLst/>
            </a:prstGeom>
          </p:spPr>
        </p:pic>
        <p:grpSp>
          <p:nvGrpSpPr>
            <p:cNvPr id="11" name="Group 11"/>
            <p:cNvGrpSpPr/>
            <p:nvPr/>
          </p:nvGrpSpPr>
          <p:grpSpPr>
            <a:xfrm>
              <a:off x="0" y="939019"/>
              <a:ext cx="355600" cy="355600"/>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sp>
        <p:nvSpPr>
          <p:cNvPr id="13" name="TextBox 13"/>
          <p:cNvSpPr txBox="1"/>
          <p:nvPr/>
        </p:nvSpPr>
        <p:spPr>
          <a:xfrm rot="-5400000">
            <a:off x="14206052" y="4959386"/>
            <a:ext cx="5769144" cy="368227"/>
          </a:xfrm>
          <a:prstGeom prst="rect">
            <a:avLst/>
          </a:prstGeom>
        </p:spPr>
        <p:txBody>
          <a:bodyPr lIns="0" tIns="0" rIns="0" bIns="0" rtlCol="0" anchor="t">
            <a:spAutoFit/>
          </a:bodyPr>
          <a:lstStyle/>
          <a:p>
            <a:pPr marL="0" lvl="0" indent="0" algn="ctr">
              <a:lnSpc>
                <a:spcPts val="2940"/>
              </a:lnSpc>
              <a:spcBef>
                <a:spcPct val="0"/>
              </a:spcBef>
            </a:pPr>
            <a:r>
              <a:rPr lang="en-US" sz="2100" spc="420">
                <a:solidFill>
                  <a:srgbClr val="FFFFFF"/>
                </a:solidFill>
                <a:latin typeface="Aileron Regular"/>
              </a:rPr>
              <a:t>THE OBSERVATION OFTHE MODEL</a:t>
            </a:r>
          </a:p>
        </p:txBody>
      </p:sp>
    </p:spTree>
    <p:extLst>
      <p:ext uri="{BB962C8B-B14F-4D97-AF65-F5344CB8AC3E}">
        <p14:creationId xmlns:p14="http://schemas.microsoft.com/office/powerpoint/2010/main" val="1414840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rcRect t="7812" b="7812"/>
          <a:stretch>
            <a:fillRect/>
          </a:stretch>
        </a:blipFill>
        <a:effectLst/>
      </p:bgPr>
    </p:bg>
    <p:spTree>
      <p:nvGrpSpPr>
        <p:cNvPr id="1" name=""/>
        <p:cNvGrpSpPr/>
        <p:nvPr/>
      </p:nvGrpSpPr>
      <p:grpSpPr>
        <a:xfrm>
          <a:off x="0" y="0"/>
          <a:ext cx="0" cy="0"/>
          <a:chOff x="0" y="0"/>
          <a:chExt cx="0" cy="0"/>
        </a:xfrm>
      </p:grpSpPr>
      <p:grpSp>
        <p:nvGrpSpPr>
          <p:cNvPr id="3" name="Group 3"/>
          <p:cNvGrpSpPr/>
          <p:nvPr/>
        </p:nvGrpSpPr>
        <p:grpSpPr>
          <a:xfrm>
            <a:off x="16692642" y="958661"/>
            <a:ext cx="566658" cy="140078"/>
            <a:chOff x="0" y="0"/>
            <a:chExt cx="2055017" cy="508000"/>
          </a:xfrm>
        </p:grpSpPr>
        <p:sp>
          <p:nvSpPr>
            <p:cNvPr id="4" name="Freeform 4"/>
            <p:cNvSpPr/>
            <p:nvPr/>
          </p:nvSpPr>
          <p:spPr>
            <a:xfrm>
              <a:off x="0" y="215900"/>
              <a:ext cx="1759108" cy="76200"/>
            </a:xfrm>
            <a:custGeom>
              <a:avLst/>
              <a:gdLst/>
              <a:ahLst/>
              <a:cxnLst/>
              <a:rect l="l" t="t" r="r" b="b"/>
              <a:pathLst>
                <a:path w="1759108" h="76200">
                  <a:moveTo>
                    <a:pt x="0" y="0"/>
                  </a:moveTo>
                  <a:lnTo>
                    <a:pt x="1759108" y="0"/>
                  </a:lnTo>
                  <a:lnTo>
                    <a:pt x="1759108" y="76200"/>
                  </a:lnTo>
                  <a:lnTo>
                    <a:pt x="0" y="76200"/>
                  </a:lnTo>
                  <a:close/>
                </a:path>
              </a:pathLst>
            </a:custGeom>
            <a:solidFill>
              <a:srgbClr val="FFFFFF"/>
            </a:solidFill>
          </p:spPr>
        </p:sp>
        <p:sp>
          <p:nvSpPr>
            <p:cNvPr id="5" name="Freeform 5"/>
            <p:cNvSpPr/>
            <p:nvPr/>
          </p:nvSpPr>
          <p:spPr>
            <a:xfrm>
              <a:off x="1680367" y="1270"/>
              <a:ext cx="374650" cy="505460"/>
            </a:xfrm>
            <a:custGeom>
              <a:avLst/>
              <a:gdLst/>
              <a:ahLst/>
              <a:cxnLst/>
              <a:rect l="l" t="t" r="r" b="b"/>
              <a:pathLst>
                <a:path w="374650" h="505460">
                  <a:moveTo>
                    <a:pt x="0" y="505460"/>
                  </a:moveTo>
                  <a:lnTo>
                    <a:pt x="0" y="0"/>
                  </a:lnTo>
                  <a:lnTo>
                    <a:pt x="374650" y="252730"/>
                  </a:lnTo>
                  <a:close/>
                </a:path>
              </a:pathLst>
            </a:custGeom>
            <a:solidFill>
              <a:srgbClr val="FFFFFF"/>
            </a:solidFill>
          </p:spPr>
        </p:sp>
      </p:grpSp>
      <p:grpSp>
        <p:nvGrpSpPr>
          <p:cNvPr id="6" name="Group 6"/>
          <p:cNvGrpSpPr/>
          <p:nvPr/>
        </p:nvGrpSpPr>
        <p:grpSpPr>
          <a:xfrm>
            <a:off x="0" y="9251417"/>
            <a:ext cx="18288000" cy="1042467"/>
            <a:chOff x="0" y="0"/>
            <a:chExt cx="24384000" cy="1389955"/>
          </a:xfrm>
        </p:grpSpPr>
        <p:sp>
          <p:nvSpPr>
            <p:cNvPr id="7" name="AutoShape 7"/>
            <p:cNvSpPr/>
            <p:nvPr/>
          </p:nvSpPr>
          <p:spPr>
            <a:xfrm>
              <a:off x="0" y="0"/>
              <a:ext cx="24384000" cy="1389955"/>
            </a:xfrm>
            <a:prstGeom prst="rect">
              <a:avLst/>
            </a:prstGeom>
            <a:solidFill>
              <a:srgbClr val="000000"/>
            </a:solidFill>
          </p:spPr>
        </p:sp>
        <p:sp>
          <p:nvSpPr>
            <p:cNvPr id="9" name="TextBox 9"/>
            <p:cNvSpPr txBox="1"/>
            <p:nvPr/>
          </p:nvSpPr>
          <p:spPr>
            <a:xfrm>
              <a:off x="1371600" y="570349"/>
              <a:ext cx="5790095" cy="290677"/>
            </a:xfrm>
            <a:prstGeom prst="rect">
              <a:avLst/>
            </a:prstGeom>
          </p:spPr>
          <p:txBody>
            <a:bodyPr lIns="0" tIns="0" rIns="0" bIns="0" rtlCol="0" anchor="t">
              <a:spAutoFit/>
            </a:bodyPr>
            <a:lstStyle/>
            <a:p>
              <a:pPr>
                <a:lnSpc>
                  <a:spcPts val="1679"/>
                </a:lnSpc>
                <a:spcBef>
                  <a:spcPct val="0"/>
                </a:spcBef>
              </a:pPr>
              <a:r>
                <a:rPr lang="en-US" sz="1200" spc="180" dirty="0">
                  <a:solidFill>
                    <a:srgbClr val="FFFFFF"/>
                  </a:solidFill>
                  <a:latin typeface="Hind Guntur Medium"/>
                </a:rPr>
                <a:t>A QUICK INTRO ABOUT HEART DISEASE </a:t>
              </a:r>
            </a:p>
          </p:txBody>
        </p:sp>
      </p:grpSp>
      <p:sp>
        <p:nvSpPr>
          <p:cNvPr id="12" name="TextBox 12"/>
          <p:cNvSpPr txBox="1"/>
          <p:nvPr/>
        </p:nvSpPr>
        <p:spPr>
          <a:xfrm>
            <a:off x="1114002" y="1634294"/>
            <a:ext cx="5820198" cy="756617"/>
          </a:xfrm>
          <a:prstGeom prst="rect">
            <a:avLst/>
          </a:prstGeom>
        </p:spPr>
        <p:txBody>
          <a:bodyPr wrap="square" lIns="0" tIns="0" rIns="0" bIns="0" rtlCol="0" anchor="t">
            <a:spAutoFit/>
          </a:bodyPr>
          <a:lstStyle/>
          <a:p>
            <a:pPr marL="0" lvl="0" indent="0" algn="l">
              <a:lnSpc>
                <a:spcPts val="5879"/>
              </a:lnSpc>
              <a:spcBef>
                <a:spcPct val="0"/>
              </a:spcBef>
            </a:pPr>
            <a:r>
              <a:rPr lang="en-US" sz="4199" u="none" dirty="0">
                <a:solidFill>
                  <a:srgbClr val="FFFFFF"/>
                </a:solidFill>
                <a:latin typeface="Hind Guntur Bold"/>
              </a:rPr>
              <a:t>About Heart Disease </a:t>
            </a:r>
          </a:p>
        </p:txBody>
      </p:sp>
      <p:grpSp>
        <p:nvGrpSpPr>
          <p:cNvPr id="16" name="Group 15">
            <a:extLst>
              <a:ext uri="{FF2B5EF4-FFF2-40B4-BE49-F238E27FC236}">
                <a16:creationId xmlns:a16="http://schemas.microsoft.com/office/drawing/2014/main" id="{FA70EF96-1F0B-28DD-3678-FA89AC76321C}"/>
              </a:ext>
            </a:extLst>
          </p:cNvPr>
          <p:cNvGrpSpPr/>
          <p:nvPr/>
        </p:nvGrpSpPr>
        <p:grpSpPr>
          <a:xfrm>
            <a:off x="1028700" y="4913358"/>
            <a:ext cx="16230600" cy="3426984"/>
            <a:chOff x="1028700" y="5426293"/>
            <a:chExt cx="16230600" cy="3426984"/>
          </a:xfrm>
        </p:grpSpPr>
        <p:pic>
          <p:nvPicPr>
            <p:cNvPr id="2" name="Picture 2"/>
            <p:cNvPicPr>
              <a:picLocks noChangeAspect="1"/>
            </p:cNvPicPr>
            <p:nvPr/>
          </p:nvPicPr>
          <p:blipFill>
            <a:blip r:embed="rId3"/>
            <a:srcRect l="12742" t="49432" r="8983" b="25776"/>
            <a:stretch>
              <a:fillRect/>
            </a:stretch>
          </p:blipFill>
          <p:spPr>
            <a:xfrm>
              <a:off x="1028700" y="5426293"/>
              <a:ext cx="16230600" cy="3426984"/>
            </a:xfrm>
            <a:prstGeom prst="rect">
              <a:avLst/>
            </a:prstGeom>
          </p:spPr>
        </p:pic>
        <p:sp>
          <p:nvSpPr>
            <p:cNvPr id="10" name="AutoShape 10"/>
            <p:cNvSpPr/>
            <p:nvPr/>
          </p:nvSpPr>
          <p:spPr>
            <a:xfrm>
              <a:off x="9041479" y="5927053"/>
              <a:ext cx="9525" cy="2425466"/>
            </a:xfrm>
            <a:prstGeom prst="rect">
              <a:avLst/>
            </a:prstGeom>
            <a:solidFill>
              <a:srgbClr val="FFFFFF">
                <a:alpha val="29803"/>
              </a:srgbClr>
            </a:solidFill>
          </p:spPr>
        </p:sp>
        <p:sp>
          <p:nvSpPr>
            <p:cNvPr id="14" name="TextBox 14"/>
            <p:cNvSpPr txBox="1"/>
            <p:nvPr/>
          </p:nvSpPr>
          <p:spPr>
            <a:xfrm>
              <a:off x="1790700" y="6286500"/>
              <a:ext cx="6673022" cy="2244204"/>
            </a:xfrm>
            <a:prstGeom prst="rect">
              <a:avLst/>
            </a:prstGeom>
          </p:spPr>
          <p:txBody>
            <a:bodyPr wrap="square" lIns="0" tIns="0" rIns="0" bIns="0" rtlCol="0" anchor="t">
              <a:spAutoFit/>
            </a:bodyPr>
            <a:lstStyle/>
            <a:p>
              <a:pPr>
                <a:lnSpc>
                  <a:spcPts val="2519"/>
                </a:lnSpc>
              </a:pPr>
              <a:r>
                <a:rPr lang="en-US" dirty="0">
                  <a:solidFill>
                    <a:schemeClr val="bg1"/>
                  </a:solidFill>
                  <a:latin typeface="Hind Guntur Light" panose="020B0502040204020203" pitchFamily="2" charset="0"/>
                  <a:cs typeface="Hind Guntur Light" panose="020B0502040204020203" pitchFamily="2" charset="0"/>
                </a:rPr>
                <a:t>According  to  the  World  Health  Organization,  every  year  12  million  deaths occur worldwide due to heart disease. Heart disease is one of the biggest causes of morbidity  and  mortality  among  the  population  of  the  world.  Prediction  of cardiovascular disease is regarded as one of the most important subjects in the section of data analysis. The load of cardiovascular disease is rapidly increasing all over the world from the past few years. </a:t>
              </a:r>
              <a:endParaRPr lang="en-US" sz="1799" dirty="0">
                <a:solidFill>
                  <a:schemeClr val="bg1"/>
                </a:solidFill>
                <a:latin typeface="Hind Guntur Light" panose="020B0502040204020203" pitchFamily="2" charset="0"/>
                <a:cs typeface="Hind Guntur Light" panose="020B0502040204020203" pitchFamily="2" charset="0"/>
              </a:endParaRPr>
            </a:p>
          </p:txBody>
        </p:sp>
        <p:sp>
          <p:nvSpPr>
            <p:cNvPr id="15" name="TextBox 15"/>
            <p:cNvSpPr txBox="1"/>
            <p:nvPr/>
          </p:nvSpPr>
          <p:spPr>
            <a:xfrm>
              <a:off x="9628761" y="6286500"/>
              <a:ext cx="6354189" cy="2244204"/>
            </a:xfrm>
            <a:prstGeom prst="rect">
              <a:avLst/>
            </a:prstGeom>
          </p:spPr>
          <p:txBody>
            <a:bodyPr wrap="square" lIns="0" tIns="0" rIns="0" bIns="0" rtlCol="0" anchor="t">
              <a:spAutoFit/>
            </a:bodyPr>
            <a:lstStyle/>
            <a:p>
              <a:pPr marL="0" lvl="0" indent="0" algn="l">
                <a:lnSpc>
                  <a:spcPts val="2519"/>
                </a:lnSpc>
                <a:spcBef>
                  <a:spcPct val="0"/>
                </a:spcBef>
              </a:pPr>
              <a:r>
                <a:rPr lang="en-US" dirty="0">
                  <a:solidFill>
                    <a:schemeClr val="bg1"/>
                  </a:solidFill>
                  <a:latin typeface="Hind Guntur Light" panose="020B0502040204020203" pitchFamily="2" charset="0"/>
                  <a:cs typeface="Hind Guntur Light" panose="020B0502040204020203" pitchFamily="2" charset="0"/>
                </a:rPr>
                <a:t>Even though heart disease can occur in different forms, there is a common set of core risk factors that influence whether someone will ultimately be at risk for heart disease or not. By collecting the data from various sources, classifying them under suitable headings &amp; finally analyzing to extract the desired data we can say that this technique can be very well adapted to do the prediction of heart disease.</a:t>
              </a:r>
              <a:endParaRPr lang="en-US" sz="1799" u="none" dirty="0">
                <a:solidFill>
                  <a:schemeClr val="bg1"/>
                </a:solidFill>
                <a:latin typeface="Hind Guntur Light" panose="020B0502040204020203" pitchFamily="2" charset="0"/>
                <a:cs typeface="Hind Guntur Light" panose="020B0502040204020203" pitchFamily="2" charset="0"/>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7499545" y="535253"/>
            <a:ext cx="493447" cy="493447"/>
            <a:chOff x="0" y="0"/>
            <a:chExt cx="657929" cy="657929"/>
          </a:xfrm>
        </p:grpSpPr>
        <p:grpSp>
          <p:nvGrpSpPr>
            <p:cNvPr id="3" name="Group 3"/>
            <p:cNvGrpSpPr>
              <a:grpSpLocks noChangeAspect="1"/>
            </p:cNvGrpSpPr>
            <p:nvPr/>
          </p:nvGrpSpPr>
          <p:grpSpPr>
            <a:xfrm>
              <a:off x="0" y="0"/>
              <a:ext cx="657929" cy="657929"/>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p:spPr>
          </p:sp>
        </p:grpSp>
        <p:pic>
          <p:nvPicPr>
            <p:cNvPr id="5" name="Picture 5"/>
            <p:cNvPicPr>
              <a:picLocks noChangeAspect="1"/>
            </p:cNvPicPr>
            <p:nvPr/>
          </p:nvPicPr>
          <p:blipFill>
            <a:blip r:embed="rId2"/>
            <a:srcRect/>
            <a:stretch>
              <a:fillRect/>
            </a:stretch>
          </p:blipFill>
          <p:spPr>
            <a:xfrm rot="5400000">
              <a:off x="109655" y="109655"/>
              <a:ext cx="438619" cy="438619"/>
            </a:xfrm>
            <a:prstGeom prst="rect">
              <a:avLst/>
            </a:prstGeom>
          </p:spPr>
        </p:pic>
      </p:grpSp>
      <p:grpSp>
        <p:nvGrpSpPr>
          <p:cNvPr id="6" name="Group 6"/>
          <p:cNvGrpSpPr/>
          <p:nvPr/>
        </p:nvGrpSpPr>
        <p:grpSpPr>
          <a:xfrm>
            <a:off x="17144897" y="4848912"/>
            <a:ext cx="749555" cy="294588"/>
            <a:chOff x="0" y="0"/>
            <a:chExt cx="999406" cy="392784"/>
          </a:xfrm>
        </p:grpSpPr>
        <p:sp>
          <p:nvSpPr>
            <p:cNvPr id="7" name="TextBox 7"/>
            <p:cNvSpPr txBox="1"/>
            <p:nvPr/>
          </p:nvSpPr>
          <p:spPr>
            <a:xfrm>
              <a:off x="394147" y="-19050"/>
              <a:ext cx="605260" cy="411834"/>
            </a:xfrm>
            <a:prstGeom prst="rect">
              <a:avLst/>
            </a:prstGeom>
          </p:spPr>
          <p:txBody>
            <a:bodyPr lIns="0" tIns="0" rIns="0" bIns="0" rtlCol="0" anchor="t">
              <a:spAutoFit/>
            </a:bodyPr>
            <a:lstStyle/>
            <a:p>
              <a:pPr algn="r">
                <a:lnSpc>
                  <a:spcPts val="2400"/>
                </a:lnSpc>
              </a:pPr>
              <a:r>
                <a:rPr lang="en-US" sz="2000" spc="200">
                  <a:solidFill>
                    <a:srgbClr val="000000"/>
                  </a:solidFill>
                  <a:latin typeface="Glacial Indifference Bold"/>
                </a:rPr>
                <a:t>16</a:t>
              </a:r>
            </a:p>
          </p:txBody>
        </p:sp>
        <p:sp>
          <p:nvSpPr>
            <p:cNvPr id="8" name="AutoShape 8"/>
            <p:cNvSpPr/>
            <p:nvPr/>
          </p:nvSpPr>
          <p:spPr>
            <a:xfrm rot="-5400000">
              <a:off x="194137" y="-16317"/>
              <a:ext cx="43972" cy="432247"/>
            </a:xfrm>
            <a:prstGeom prst="rect">
              <a:avLst/>
            </a:prstGeom>
            <a:solidFill>
              <a:srgbClr val="000000"/>
            </a:solidFill>
          </p:spPr>
        </p:sp>
      </p:grpSp>
      <p:pic>
        <p:nvPicPr>
          <p:cNvPr id="9" name="Picture 9"/>
          <p:cNvPicPr>
            <a:picLocks noChangeAspect="1"/>
          </p:cNvPicPr>
          <p:nvPr/>
        </p:nvPicPr>
        <p:blipFill>
          <a:blip r:embed="rId3"/>
          <a:srcRect/>
          <a:stretch>
            <a:fillRect/>
          </a:stretch>
        </p:blipFill>
        <p:spPr>
          <a:xfrm>
            <a:off x="17499545" y="9552243"/>
            <a:ext cx="394907" cy="262793"/>
          </a:xfrm>
          <a:prstGeom prst="rect">
            <a:avLst/>
          </a:prstGeom>
        </p:spPr>
      </p:pic>
      <p:grpSp>
        <p:nvGrpSpPr>
          <p:cNvPr id="10" name="Group 10"/>
          <p:cNvGrpSpPr/>
          <p:nvPr/>
        </p:nvGrpSpPr>
        <p:grpSpPr>
          <a:xfrm>
            <a:off x="1028700" y="2741269"/>
            <a:ext cx="6105232" cy="2693045"/>
            <a:chOff x="0" y="123825"/>
            <a:chExt cx="8140309" cy="3590726"/>
          </a:xfrm>
        </p:grpSpPr>
        <p:sp>
          <p:nvSpPr>
            <p:cNvPr id="11" name="TextBox 11"/>
            <p:cNvSpPr txBox="1"/>
            <p:nvPr/>
          </p:nvSpPr>
          <p:spPr>
            <a:xfrm>
              <a:off x="0" y="123825"/>
              <a:ext cx="8140309" cy="3590726"/>
            </a:xfrm>
            <a:prstGeom prst="rect">
              <a:avLst/>
            </a:prstGeom>
          </p:spPr>
          <p:txBody>
            <a:bodyPr lIns="0" tIns="0" rIns="0" bIns="0" rtlCol="0" anchor="t">
              <a:spAutoFit/>
            </a:bodyPr>
            <a:lstStyle/>
            <a:p>
              <a:pPr>
                <a:lnSpc>
                  <a:spcPts val="7000"/>
                </a:lnSpc>
              </a:pPr>
              <a:r>
                <a:rPr lang="en-US" sz="7000" dirty="0">
                  <a:solidFill>
                    <a:srgbClr val="000000"/>
                  </a:solidFill>
                  <a:latin typeface="Glacial Indifference"/>
                </a:rPr>
                <a:t>PERFORMANCE MEASURES</a:t>
              </a:r>
            </a:p>
            <a:p>
              <a:pPr>
                <a:lnSpc>
                  <a:spcPts val="7000"/>
                </a:lnSpc>
              </a:pPr>
              <a:r>
                <a:rPr lang="en-US" sz="7000" dirty="0">
                  <a:solidFill>
                    <a:srgbClr val="000000"/>
                  </a:solidFill>
                  <a:latin typeface="Glacial Indifference"/>
                </a:rPr>
                <a:t>.</a:t>
              </a:r>
            </a:p>
          </p:txBody>
        </p:sp>
        <p:sp>
          <p:nvSpPr>
            <p:cNvPr id="12" name="TextBox 12"/>
            <p:cNvSpPr txBox="1"/>
            <p:nvPr/>
          </p:nvSpPr>
          <p:spPr>
            <a:xfrm>
              <a:off x="0" y="2904011"/>
              <a:ext cx="8140309" cy="422788"/>
            </a:xfrm>
            <a:prstGeom prst="rect">
              <a:avLst/>
            </a:prstGeom>
          </p:spPr>
          <p:txBody>
            <a:bodyPr lIns="0" tIns="0" rIns="0" bIns="0" rtlCol="0" anchor="t">
              <a:spAutoFit/>
            </a:bodyPr>
            <a:lstStyle/>
            <a:p>
              <a:pPr>
                <a:lnSpc>
                  <a:spcPts val="2700"/>
                </a:lnSpc>
              </a:pPr>
              <a:r>
                <a:rPr lang="en-US" sz="1800" spc="72" dirty="0">
                  <a:solidFill>
                    <a:srgbClr val="000000"/>
                  </a:solidFill>
                  <a:latin typeface="Open Sauce Light"/>
                </a:rPr>
                <a:t>Higher it is better it is.</a:t>
              </a:r>
            </a:p>
          </p:txBody>
        </p:sp>
      </p:grpSp>
      <p:pic>
        <p:nvPicPr>
          <p:cNvPr id="14" name="image13.jpeg">
            <a:extLst>
              <a:ext uri="{FF2B5EF4-FFF2-40B4-BE49-F238E27FC236}">
                <a16:creationId xmlns:a16="http://schemas.microsoft.com/office/drawing/2014/main" id="{2E2BABF2-C3EE-345E-6AC6-46C030A732DF}"/>
              </a:ext>
            </a:extLst>
          </p:cNvPr>
          <p:cNvPicPr>
            <a:picLocks noChangeAspect="1"/>
          </p:cNvPicPr>
          <p:nvPr/>
        </p:nvPicPr>
        <p:blipFill>
          <a:blip r:embed="rId4" cstate="print"/>
          <a:stretch>
            <a:fillRect/>
          </a:stretch>
        </p:blipFill>
        <p:spPr>
          <a:xfrm>
            <a:off x="7749636" y="2002568"/>
            <a:ext cx="8505719" cy="3157261"/>
          </a:xfrm>
          <a:prstGeom prst="rect">
            <a:avLst/>
          </a:prstGeom>
        </p:spPr>
      </p:pic>
      <p:pic>
        <p:nvPicPr>
          <p:cNvPr id="15" name="image14.jpeg">
            <a:extLst>
              <a:ext uri="{FF2B5EF4-FFF2-40B4-BE49-F238E27FC236}">
                <a16:creationId xmlns:a16="http://schemas.microsoft.com/office/drawing/2014/main" id="{87D486DC-5E49-C736-5C00-E425E24D2262}"/>
              </a:ext>
            </a:extLst>
          </p:cNvPr>
          <p:cNvPicPr>
            <a:picLocks noChangeAspect="1"/>
          </p:cNvPicPr>
          <p:nvPr/>
        </p:nvPicPr>
        <p:blipFill>
          <a:blip r:embed="rId5" cstate="print"/>
          <a:stretch>
            <a:fillRect/>
          </a:stretch>
        </p:blipFill>
        <p:spPr>
          <a:xfrm>
            <a:off x="7727864" y="5378275"/>
            <a:ext cx="8515621" cy="315726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7499545" y="535253"/>
            <a:ext cx="493447" cy="493447"/>
            <a:chOff x="0" y="0"/>
            <a:chExt cx="657929" cy="657929"/>
          </a:xfrm>
        </p:grpSpPr>
        <p:grpSp>
          <p:nvGrpSpPr>
            <p:cNvPr id="3" name="Group 3"/>
            <p:cNvGrpSpPr>
              <a:grpSpLocks noChangeAspect="1"/>
            </p:cNvGrpSpPr>
            <p:nvPr/>
          </p:nvGrpSpPr>
          <p:grpSpPr>
            <a:xfrm>
              <a:off x="0" y="0"/>
              <a:ext cx="657929" cy="657929"/>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p:spPr>
          </p:sp>
        </p:grpSp>
        <p:pic>
          <p:nvPicPr>
            <p:cNvPr id="5" name="Picture 5"/>
            <p:cNvPicPr>
              <a:picLocks noChangeAspect="1"/>
            </p:cNvPicPr>
            <p:nvPr/>
          </p:nvPicPr>
          <p:blipFill>
            <a:blip r:embed="rId2"/>
            <a:srcRect/>
            <a:stretch>
              <a:fillRect/>
            </a:stretch>
          </p:blipFill>
          <p:spPr>
            <a:xfrm rot="5400000">
              <a:off x="109655" y="109655"/>
              <a:ext cx="438619" cy="438619"/>
            </a:xfrm>
            <a:prstGeom prst="rect">
              <a:avLst/>
            </a:prstGeom>
          </p:spPr>
        </p:pic>
      </p:grpSp>
      <p:grpSp>
        <p:nvGrpSpPr>
          <p:cNvPr id="6" name="Group 6"/>
          <p:cNvGrpSpPr/>
          <p:nvPr/>
        </p:nvGrpSpPr>
        <p:grpSpPr>
          <a:xfrm>
            <a:off x="1536071" y="2018713"/>
            <a:ext cx="6069091" cy="6319088"/>
            <a:chOff x="0" y="0"/>
            <a:chExt cx="8092121" cy="8425451"/>
          </a:xfrm>
        </p:grpSpPr>
        <p:sp>
          <p:nvSpPr>
            <p:cNvPr id="7" name="TextBox 7"/>
            <p:cNvSpPr txBox="1"/>
            <p:nvPr/>
          </p:nvSpPr>
          <p:spPr>
            <a:xfrm>
              <a:off x="0" y="2657194"/>
              <a:ext cx="8092121" cy="1738773"/>
            </a:xfrm>
            <a:prstGeom prst="rect">
              <a:avLst/>
            </a:prstGeom>
          </p:spPr>
          <p:txBody>
            <a:bodyPr lIns="0" tIns="0" rIns="0" bIns="0" rtlCol="0" anchor="t">
              <a:spAutoFit/>
            </a:bodyPr>
            <a:lstStyle/>
            <a:p>
              <a:pPr algn="ctr">
                <a:lnSpc>
                  <a:spcPts val="9900"/>
                </a:lnSpc>
              </a:pPr>
              <a:r>
                <a:rPr lang="en-US" sz="9000">
                  <a:solidFill>
                    <a:srgbClr val="000000"/>
                  </a:solidFill>
                  <a:latin typeface="Glacial Indifference"/>
                </a:rPr>
                <a:t>Conclusion</a:t>
              </a:r>
            </a:p>
          </p:txBody>
        </p:sp>
        <p:sp>
          <p:nvSpPr>
            <p:cNvPr id="8" name="TextBox 8"/>
            <p:cNvSpPr txBox="1"/>
            <p:nvPr/>
          </p:nvSpPr>
          <p:spPr>
            <a:xfrm>
              <a:off x="2206902" y="4512543"/>
              <a:ext cx="3652917" cy="1239228"/>
            </a:xfrm>
            <a:prstGeom prst="rect">
              <a:avLst/>
            </a:prstGeom>
          </p:spPr>
          <p:txBody>
            <a:bodyPr lIns="0" tIns="0" rIns="0" bIns="0" rtlCol="0" anchor="t">
              <a:spAutoFit/>
            </a:bodyPr>
            <a:lstStyle/>
            <a:p>
              <a:pPr algn="ctr">
                <a:lnSpc>
                  <a:spcPts val="7150"/>
                </a:lnSpc>
              </a:pPr>
              <a:r>
                <a:rPr lang="en-US" sz="6500">
                  <a:solidFill>
                    <a:srgbClr val="000000"/>
                  </a:solidFill>
                  <a:latin typeface="Glacial Indifference"/>
                </a:rPr>
                <a:t>Part 04</a:t>
              </a:r>
            </a:p>
          </p:txBody>
        </p:sp>
        <p:sp>
          <p:nvSpPr>
            <p:cNvPr id="9" name="AutoShape 9"/>
            <p:cNvSpPr/>
            <p:nvPr/>
          </p:nvSpPr>
          <p:spPr>
            <a:xfrm rot="-10800000">
              <a:off x="4033361" y="0"/>
              <a:ext cx="12700" cy="1963215"/>
            </a:xfrm>
            <a:prstGeom prst="rect">
              <a:avLst/>
            </a:prstGeom>
            <a:solidFill>
              <a:srgbClr val="000000"/>
            </a:solidFill>
          </p:spPr>
        </p:sp>
        <p:sp>
          <p:nvSpPr>
            <p:cNvPr id="10" name="AutoShape 10"/>
            <p:cNvSpPr/>
            <p:nvPr/>
          </p:nvSpPr>
          <p:spPr>
            <a:xfrm rot="-10800000">
              <a:off x="4033361" y="6462235"/>
              <a:ext cx="12700" cy="1963215"/>
            </a:xfrm>
            <a:prstGeom prst="rect">
              <a:avLst/>
            </a:prstGeom>
            <a:solidFill>
              <a:srgbClr val="000000"/>
            </a:solidFill>
          </p:spPr>
        </p:sp>
      </p:grpSp>
      <p:grpSp>
        <p:nvGrpSpPr>
          <p:cNvPr id="11" name="Group 11"/>
          <p:cNvGrpSpPr/>
          <p:nvPr/>
        </p:nvGrpSpPr>
        <p:grpSpPr>
          <a:xfrm>
            <a:off x="17144897" y="4848912"/>
            <a:ext cx="749555" cy="294588"/>
            <a:chOff x="0" y="0"/>
            <a:chExt cx="999406" cy="392784"/>
          </a:xfrm>
        </p:grpSpPr>
        <p:sp>
          <p:nvSpPr>
            <p:cNvPr id="12" name="TextBox 12"/>
            <p:cNvSpPr txBox="1"/>
            <p:nvPr/>
          </p:nvSpPr>
          <p:spPr>
            <a:xfrm>
              <a:off x="394147" y="-19050"/>
              <a:ext cx="605260" cy="411834"/>
            </a:xfrm>
            <a:prstGeom prst="rect">
              <a:avLst/>
            </a:prstGeom>
          </p:spPr>
          <p:txBody>
            <a:bodyPr lIns="0" tIns="0" rIns="0" bIns="0" rtlCol="0" anchor="t">
              <a:spAutoFit/>
            </a:bodyPr>
            <a:lstStyle/>
            <a:p>
              <a:pPr algn="r">
                <a:lnSpc>
                  <a:spcPts val="2400"/>
                </a:lnSpc>
              </a:pPr>
              <a:r>
                <a:rPr lang="en-US" sz="2000" spc="200">
                  <a:solidFill>
                    <a:srgbClr val="000000"/>
                  </a:solidFill>
                  <a:latin typeface="Glacial Indifference Bold"/>
                </a:rPr>
                <a:t>17</a:t>
              </a:r>
            </a:p>
          </p:txBody>
        </p:sp>
        <p:sp>
          <p:nvSpPr>
            <p:cNvPr id="13" name="AutoShape 13"/>
            <p:cNvSpPr/>
            <p:nvPr/>
          </p:nvSpPr>
          <p:spPr>
            <a:xfrm rot="-5400000">
              <a:off x="194137" y="-16317"/>
              <a:ext cx="43972" cy="432247"/>
            </a:xfrm>
            <a:prstGeom prst="rect">
              <a:avLst/>
            </a:prstGeom>
            <a:solidFill>
              <a:srgbClr val="000000"/>
            </a:solidFill>
          </p:spPr>
        </p:sp>
      </p:grpSp>
      <p:pic>
        <p:nvPicPr>
          <p:cNvPr id="14" name="Picture 14"/>
          <p:cNvPicPr>
            <a:picLocks noChangeAspect="1"/>
          </p:cNvPicPr>
          <p:nvPr/>
        </p:nvPicPr>
        <p:blipFill>
          <a:blip r:embed="rId3"/>
          <a:srcRect/>
          <a:stretch>
            <a:fillRect/>
          </a:stretch>
        </p:blipFill>
        <p:spPr>
          <a:xfrm>
            <a:off x="17499545" y="9552243"/>
            <a:ext cx="394907" cy="262793"/>
          </a:xfrm>
          <a:prstGeom prst="rect">
            <a:avLst/>
          </a:prstGeom>
        </p:spPr>
      </p:pic>
      <p:pic>
        <p:nvPicPr>
          <p:cNvPr id="15" name="Picture 15"/>
          <p:cNvPicPr>
            <a:picLocks noChangeAspect="1"/>
          </p:cNvPicPr>
          <p:nvPr/>
        </p:nvPicPr>
        <p:blipFill>
          <a:blip r:embed="rId4"/>
          <a:srcRect/>
          <a:stretch>
            <a:fillRect/>
          </a:stretch>
        </p:blipFill>
        <p:spPr>
          <a:xfrm>
            <a:off x="10849388" y="1578619"/>
            <a:ext cx="5276024" cy="7129762"/>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7499545" y="535253"/>
            <a:ext cx="493447" cy="493447"/>
            <a:chOff x="0" y="0"/>
            <a:chExt cx="657929" cy="657929"/>
          </a:xfrm>
        </p:grpSpPr>
        <p:grpSp>
          <p:nvGrpSpPr>
            <p:cNvPr id="3" name="Group 3"/>
            <p:cNvGrpSpPr>
              <a:grpSpLocks noChangeAspect="1"/>
            </p:cNvGrpSpPr>
            <p:nvPr/>
          </p:nvGrpSpPr>
          <p:grpSpPr>
            <a:xfrm>
              <a:off x="0" y="0"/>
              <a:ext cx="657929" cy="657929"/>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p:spPr>
          </p:sp>
        </p:grpSp>
        <p:pic>
          <p:nvPicPr>
            <p:cNvPr id="5" name="Picture 5"/>
            <p:cNvPicPr>
              <a:picLocks noChangeAspect="1"/>
            </p:cNvPicPr>
            <p:nvPr/>
          </p:nvPicPr>
          <p:blipFill>
            <a:blip r:embed="rId2"/>
            <a:srcRect/>
            <a:stretch>
              <a:fillRect/>
            </a:stretch>
          </p:blipFill>
          <p:spPr>
            <a:xfrm rot="5400000">
              <a:off x="109655" y="109655"/>
              <a:ext cx="438619" cy="438619"/>
            </a:xfrm>
            <a:prstGeom prst="rect">
              <a:avLst/>
            </a:prstGeom>
          </p:spPr>
        </p:pic>
      </p:grpSp>
      <p:grpSp>
        <p:nvGrpSpPr>
          <p:cNvPr id="6" name="Group 6"/>
          <p:cNvGrpSpPr/>
          <p:nvPr/>
        </p:nvGrpSpPr>
        <p:grpSpPr>
          <a:xfrm>
            <a:off x="17144897" y="4848912"/>
            <a:ext cx="749555" cy="294588"/>
            <a:chOff x="0" y="0"/>
            <a:chExt cx="999406" cy="392784"/>
          </a:xfrm>
        </p:grpSpPr>
        <p:sp>
          <p:nvSpPr>
            <p:cNvPr id="7" name="TextBox 7"/>
            <p:cNvSpPr txBox="1"/>
            <p:nvPr/>
          </p:nvSpPr>
          <p:spPr>
            <a:xfrm>
              <a:off x="394147" y="-19050"/>
              <a:ext cx="605260" cy="411834"/>
            </a:xfrm>
            <a:prstGeom prst="rect">
              <a:avLst/>
            </a:prstGeom>
          </p:spPr>
          <p:txBody>
            <a:bodyPr lIns="0" tIns="0" rIns="0" bIns="0" rtlCol="0" anchor="t">
              <a:spAutoFit/>
            </a:bodyPr>
            <a:lstStyle/>
            <a:p>
              <a:pPr algn="r">
                <a:lnSpc>
                  <a:spcPts val="2400"/>
                </a:lnSpc>
              </a:pPr>
              <a:r>
                <a:rPr lang="en-US" sz="2000" spc="200">
                  <a:solidFill>
                    <a:srgbClr val="000000"/>
                  </a:solidFill>
                  <a:latin typeface="Glacial Indifference Bold"/>
                </a:rPr>
                <a:t>16</a:t>
              </a:r>
            </a:p>
          </p:txBody>
        </p:sp>
        <p:sp>
          <p:nvSpPr>
            <p:cNvPr id="8" name="AutoShape 8"/>
            <p:cNvSpPr/>
            <p:nvPr/>
          </p:nvSpPr>
          <p:spPr>
            <a:xfrm rot="-5400000">
              <a:off x="194137" y="-16317"/>
              <a:ext cx="43972" cy="432247"/>
            </a:xfrm>
            <a:prstGeom prst="rect">
              <a:avLst/>
            </a:prstGeom>
            <a:solidFill>
              <a:srgbClr val="000000"/>
            </a:solidFill>
          </p:spPr>
        </p:sp>
      </p:grpSp>
      <p:pic>
        <p:nvPicPr>
          <p:cNvPr id="9" name="Picture 9"/>
          <p:cNvPicPr>
            <a:picLocks noChangeAspect="1"/>
          </p:cNvPicPr>
          <p:nvPr/>
        </p:nvPicPr>
        <p:blipFill>
          <a:blip r:embed="rId3"/>
          <a:srcRect/>
          <a:stretch>
            <a:fillRect/>
          </a:stretch>
        </p:blipFill>
        <p:spPr>
          <a:xfrm>
            <a:off x="17499545" y="9552243"/>
            <a:ext cx="394907" cy="262793"/>
          </a:xfrm>
          <a:prstGeom prst="rect">
            <a:avLst/>
          </a:prstGeom>
        </p:spPr>
      </p:pic>
      <p:grpSp>
        <p:nvGrpSpPr>
          <p:cNvPr id="10" name="Group 10"/>
          <p:cNvGrpSpPr/>
          <p:nvPr/>
        </p:nvGrpSpPr>
        <p:grpSpPr>
          <a:xfrm>
            <a:off x="1028700" y="2741269"/>
            <a:ext cx="6105232" cy="5514156"/>
            <a:chOff x="0" y="123825"/>
            <a:chExt cx="8140309" cy="7352206"/>
          </a:xfrm>
        </p:grpSpPr>
        <p:sp>
          <p:nvSpPr>
            <p:cNvPr id="11" name="TextBox 11"/>
            <p:cNvSpPr txBox="1"/>
            <p:nvPr/>
          </p:nvSpPr>
          <p:spPr>
            <a:xfrm>
              <a:off x="0" y="123825"/>
              <a:ext cx="8140309" cy="1196909"/>
            </a:xfrm>
            <a:prstGeom prst="rect">
              <a:avLst/>
            </a:prstGeom>
          </p:spPr>
          <p:txBody>
            <a:bodyPr lIns="0" tIns="0" rIns="0" bIns="0" rtlCol="0" anchor="t">
              <a:spAutoFit/>
            </a:bodyPr>
            <a:lstStyle/>
            <a:p>
              <a:pPr>
                <a:lnSpc>
                  <a:spcPts val="7000"/>
                </a:lnSpc>
              </a:pPr>
              <a:r>
                <a:rPr lang="en-US" sz="7000" dirty="0">
                  <a:solidFill>
                    <a:srgbClr val="000000"/>
                  </a:solidFill>
                  <a:latin typeface="Glacial Indifference"/>
                </a:rPr>
                <a:t>Result</a:t>
              </a:r>
            </a:p>
          </p:txBody>
        </p:sp>
        <p:sp>
          <p:nvSpPr>
            <p:cNvPr id="12" name="TextBox 12"/>
            <p:cNvSpPr txBox="1"/>
            <p:nvPr/>
          </p:nvSpPr>
          <p:spPr>
            <a:xfrm>
              <a:off x="0" y="2904011"/>
              <a:ext cx="8140309" cy="4572020"/>
            </a:xfrm>
            <a:prstGeom prst="rect">
              <a:avLst/>
            </a:prstGeom>
          </p:spPr>
          <p:txBody>
            <a:bodyPr lIns="0" tIns="0" rIns="0" bIns="0" rtlCol="0" anchor="t">
              <a:spAutoFit/>
            </a:bodyPr>
            <a:lstStyle/>
            <a:p>
              <a:pPr>
                <a:lnSpc>
                  <a:spcPts val="2700"/>
                </a:lnSpc>
              </a:pPr>
              <a:r>
                <a:rPr lang="en-US" sz="1800" spc="72" dirty="0">
                  <a:solidFill>
                    <a:srgbClr val="000000"/>
                  </a:solidFill>
                  <a:latin typeface="Open Sauce Light"/>
                </a:rPr>
                <a:t>After performing the machine learning approach for training and testing we find that accuracy of the XG-boost is better compared to other algorithms. Accuracy is calculated with the support of the confusion matrix of each algorithm, here the number count of TP, TN, FP, FN is given and using the equation of accuracy, value has been calculated and it is concluded that extreme gradient boosting is best with 81% accuracy and the comparison is shown below.</a:t>
              </a:r>
            </a:p>
          </p:txBody>
        </p:sp>
      </p:grpSp>
      <p:graphicFrame>
        <p:nvGraphicFramePr>
          <p:cNvPr id="13" name="Table 12">
            <a:extLst>
              <a:ext uri="{FF2B5EF4-FFF2-40B4-BE49-F238E27FC236}">
                <a16:creationId xmlns:a16="http://schemas.microsoft.com/office/drawing/2014/main" id="{A12DB9B1-EF0A-9820-F6B9-160446219207}"/>
              </a:ext>
            </a:extLst>
          </p:cNvPr>
          <p:cNvGraphicFramePr>
            <a:graphicFrameLocks noGrp="1"/>
          </p:cNvGraphicFramePr>
          <p:nvPr>
            <p:extLst>
              <p:ext uri="{D42A27DB-BD31-4B8C-83A1-F6EECF244321}">
                <p14:modId xmlns:p14="http://schemas.microsoft.com/office/powerpoint/2010/main" val="3729776022"/>
              </p:ext>
            </p:extLst>
          </p:nvPr>
        </p:nvGraphicFramePr>
        <p:xfrm>
          <a:off x="7462338" y="3621652"/>
          <a:ext cx="9796962" cy="4322921"/>
        </p:xfrm>
        <a:graphic>
          <a:graphicData uri="http://schemas.openxmlformats.org/drawingml/2006/table">
            <a:tbl>
              <a:tblPr firstRow="1" firstCol="1" lastRow="1" lastCol="1" bandRow="1" bandCol="1">
                <a:tableStyleId>{69012ECD-51FC-41F1-AA8D-1B2483CD663E}</a:tableStyleId>
              </a:tblPr>
              <a:tblGrid>
                <a:gridCol w="5203788">
                  <a:extLst>
                    <a:ext uri="{9D8B030D-6E8A-4147-A177-3AD203B41FA5}">
                      <a16:colId xmlns:a16="http://schemas.microsoft.com/office/drawing/2014/main" val="3099877703"/>
                    </a:ext>
                  </a:extLst>
                </a:gridCol>
                <a:gridCol w="4593174">
                  <a:extLst>
                    <a:ext uri="{9D8B030D-6E8A-4147-A177-3AD203B41FA5}">
                      <a16:colId xmlns:a16="http://schemas.microsoft.com/office/drawing/2014/main" val="4142023627"/>
                    </a:ext>
                  </a:extLst>
                </a:gridCol>
              </a:tblGrid>
              <a:tr h="557468">
                <a:tc>
                  <a:txBody>
                    <a:bodyPr/>
                    <a:lstStyle/>
                    <a:p>
                      <a:pPr marL="75565" marR="0">
                        <a:spcBef>
                          <a:spcPts val="580"/>
                        </a:spcBef>
                        <a:spcAft>
                          <a:spcPts val="0"/>
                        </a:spcAft>
                      </a:pPr>
                      <a:r>
                        <a:rPr lang="en-US" sz="2100" spc="-10" dirty="0">
                          <a:effectLst/>
                        </a:rPr>
                        <a:t>Algorithm</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28650" marR="0">
                        <a:spcBef>
                          <a:spcPts val="580"/>
                        </a:spcBef>
                        <a:spcAft>
                          <a:spcPts val="0"/>
                        </a:spcAft>
                      </a:pPr>
                      <a:r>
                        <a:rPr lang="en-US" sz="2100" spc="-10">
                          <a:effectLst/>
                        </a:rPr>
                        <a:t>Accuracy</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467137467"/>
                  </a:ext>
                </a:extLst>
              </a:tr>
              <a:tr h="541637">
                <a:tc>
                  <a:txBody>
                    <a:bodyPr/>
                    <a:lstStyle/>
                    <a:p>
                      <a:pPr marL="75565" marR="0">
                        <a:spcBef>
                          <a:spcPts val="470"/>
                        </a:spcBef>
                        <a:spcAft>
                          <a:spcPts val="0"/>
                        </a:spcAft>
                      </a:pPr>
                      <a:r>
                        <a:rPr lang="en-US" sz="2100" spc="-40" dirty="0">
                          <a:effectLst/>
                        </a:rPr>
                        <a:t>XG-</a:t>
                      </a:r>
                      <a:r>
                        <a:rPr lang="en-US" sz="2100" spc="-10" dirty="0">
                          <a:effectLst/>
                        </a:rPr>
                        <a:t>boost</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33350" marR="0">
                        <a:spcBef>
                          <a:spcPts val="470"/>
                        </a:spcBef>
                        <a:spcAft>
                          <a:spcPts val="0"/>
                        </a:spcAft>
                      </a:pPr>
                      <a:r>
                        <a:rPr lang="en-US" sz="2100" spc="-10">
                          <a:effectLst/>
                        </a:rPr>
                        <a:t>81.3%</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126042810"/>
                  </a:ext>
                </a:extLst>
              </a:tr>
              <a:tr h="538245">
                <a:tc>
                  <a:txBody>
                    <a:bodyPr/>
                    <a:lstStyle/>
                    <a:p>
                      <a:pPr marL="75565" marR="0">
                        <a:spcBef>
                          <a:spcPts val="460"/>
                        </a:spcBef>
                        <a:spcAft>
                          <a:spcPts val="0"/>
                        </a:spcAft>
                      </a:pPr>
                      <a:r>
                        <a:rPr lang="en-US" sz="2100" spc="-25">
                          <a:effectLst/>
                        </a:rPr>
                        <a:t>SVM</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33350" marR="0">
                        <a:spcBef>
                          <a:spcPts val="460"/>
                        </a:spcBef>
                        <a:spcAft>
                          <a:spcPts val="0"/>
                        </a:spcAft>
                      </a:pPr>
                      <a:r>
                        <a:rPr lang="en-US" sz="2100" spc="-10">
                          <a:effectLst/>
                        </a:rPr>
                        <a:t>80.2%</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606960049"/>
                  </a:ext>
                </a:extLst>
              </a:tr>
              <a:tr h="530330">
                <a:tc>
                  <a:txBody>
                    <a:bodyPr/>
                    <a:lstStyle/>
                    <a:p>
                      <a:pPr marL="75565" marR="0">
                        <a:spcBef>
                          <a:spcPts val="460"/>
                        </a:spcBef>
                        <a:spcAft>
                          <a:spcPts val="0"/>
                        </a:spcAft>
                      </a:pPr>
                      <a:r>
                        <a:rPr lang="en-US" sz="2100" spc="-10">
                          <a:effectLst/>
                        </a:rPr>
                        <a:t>Logistic</a:t>
                      </a:r>
                      <a:r>
                        <a:rPr lang="en-US" sz="2100" spc="-15">
                          <a:effectLst/>
                        </a:rPr>
                        <a:t> </a:t>
                      </a:r>
                      <a:r>
                        <a:rPr lang="en-US" sz="2100" spc="-10">
                          <a:effectLst/>
                        </a:rPr>
                        <a:t>Regression</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33350" marR="0">
                        <a:spcBef>
                          <a:spcPts val="460"/>
                        </a:spcBef>
                        <a:spcAft>
                          <a:spcPts val="0"/>
                        </a:spcAft>
                      </a:pPr>
                      <a:r>
                        <a:rPr lang="en-US" sz="2100" spc="-10">
                          <a:effectLst/>
                        </a:rPr>
                        <a:t>79.1%</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728087523"/>
                  </a:ext>
                </a:extLst>
              </a:tr>
              <a:tr h="541637">
                <a:tc>
                  <a:txBody>
                    <a:bodyPr/>
                    <a:lstStyle/>
                    <a:p>
                      <a:pPr marL="75565" marR="0">
                        <a:spcBef>
                          <a:spcPts val="485"/>
                        </a:spcBef>
                        <a:spcAft>
                          <a:spcPts val="0"/>
                        </a:spcAft>
                      </a:pPr>
                      <a:r>
                        <a:rPr lang="en-US" sz="2100">
                          <a:effectLst/>
                        </a:rPr>
                        <a:t>Random</a:t>
                      </a:r>
                      <a:r>
                        <a:rPr lang="en-US" sz="2100" spc="-5">
                          <a:effectLst/>
                        </a:rPr>
                        <a:t> </a:t>
                      </a:r>
                      <a:r>
                        <a:rPr lang="en-US" sz="2100" spc="-10">
                          <a:effectLst/>
                        </a:rPr>
                        <a:t>Forest</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33350" marR="0">
                        <a:spcBef>
                          <a:spcPts val="485"/>
                        </a:spcBef>
                        <a:spcAft>
                          <a:spcPts val="0"/>
                        </a:spcAft>
                      </a:pPr>
                      <a:r>
                        <a:rPr lang="en-US" sz="2100" spc="-10">
                          <a:effectLst/>
                        </a:rPr>
                        <a:t>79.1%</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718981667"/>
                  </a:ext>
                </a:extLst>
              </a:tr>
              <a:tr h="538245">
                <a:tc>
                  <a:txBody>
                    <a:bodyPr/>
                    <a:lstStyle/>
                    <a:p>
                      <a:pPr marL="75565" marR="0">
                        <a:spcBef>
                          <a:spcPts val="470"/>
                        </a:spcBef>
                        <a:spcAft>
                          <a:spcPts val="0"/>
                        </a:spcAft>
                      </a:pPr>
                      <a:r>
                        <a:rPr lang="en-US" sz="2100">
                          <a:effectLst/>
                        </a:rPr>
                        <a:t>Naive</a:t>
                      </a:r>
                      <a:r>
                        <a:rPr lang="en-US" sz="2100" spc="-55">
                          <a:effectLst/>
                        </a:rPr>
                        <a:t> </a:t>
                      </a:r>
                      <a:r>
                        <a:rPr lang="en-US" sz="2100" spc="-10">
                          <a:effectLst/>
                        </a:rPr>
                        <a:t>Bayes</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33350" marR="0">
                        <a:spcBef>
                          <a:spcPts val="470"/>
                        </a:spcBef>
                        <a:spcAft>
                          <a:spcPts val="0"/>
                        </a:spcAft>
                      </a:pPr>
                      <a:r>
                        <a:rPr lang="en-US" sz="2100" spc="-10">
                          <a:effectLst/>
                        </a:rPr>
                        <a:t>76.9%</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743194306"/>
                  </a:ext>
                </a:extLst>
              </a:tr>
              <a:tr h="533722">
                <a:tc>
                  <a:txBody>
                    <a:bodyPr/>
                    <a:lstStyle/>
                    <a:p>
                      <a:pPr marL="75565" marR="0">
                        <a:spcBef>
                          <a:spcPts val="460"/>
                        </a:spcBef>
                        <a:spcAft>
                          <a:spcPts val="0"/>
                        </a:spcAft>
                      </a:pPr>
                      <a:r>
                        <a:rPr lang="en-US" sz="2100" spc="-10">
                          <a:effectLst/>
                        </a:rPr>
                        <a:t>Decision</a:t>
                      </a:r>
                      <a:r>
                        <a:rPr lang="en-US" sz="2100" spc="-15">
                          <a:effectLst/>
                        </a:rPr>
                        <a:t> </a:t>
                      </a:r>
                      <a:r>
                        <a:rPr lang="en-US" sz="2100" spc="-20">
                          <a:effectLst/>
                        </a:rPr>
                        <a:t>Tree</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33350" marR="0">
                        <a:spcBef>
                          <a:spcPts val="460"/>
                        </a:spcBef>
                        <a:spcAft>
                          <a:spcPts val="0"/>
                        </a:spcAft>
                      </a:pPr>
                      <a:r>
                        <a:rPr lang="en-US" sz="2100" spc="-10">
                          <a:effectLst/>
                        </a:rPr>
                        <a:t>75.8%</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686930690"/>
                  </a:ext>
                </a:extLst>
              </a:tr>
              <a:tr h="541637">
                <a:tc>
                  <a:txBody>
                    <a:bodyPr/>
                    <a:lstStyle/>
                    <a:p>
                      <a:pPr marL="75565" marR="0">
                        <a:spcBef>
                          <a:spcPts val="495"/>
                        </a:spcBef>
                        <a:spcAft>
                          <a:spcPts val="0"/>
                        </a:spcAft>
                      </a:pPr>
                      <a:r>
                        <a:rPr lang="en-US" sz="2100" spc="-10">
                          <a:effectLst/>
                        </a:rPr>
                        <a:t>Adaboost</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33350" marR="0">
                        <a:spcBef>
                          <a:spcPts val="495"/>
                        </a:spcBef>
                        <a:spcAft>
                          <a:spcPts val="0"/>
                        </a:spcAft>
                      </a:pPr>
                      <a:r>
                        <a:rPr lang="en-US" sz="2100" spc="-10" dirty="0">
                          <a:effectLst/>
                        </a:rPr>
                        <a:t>73.6%</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159725456"/>
                  </a:ext>
                </a:extLst>
              </a:tr>
            </a:tbl>
          </a:graphicData>
        </a:graphic>
      </p:graphicFrame>
    </p:spTree>
    <p:extLst>
      <p:ext uri="{BB962C8B-B14F-4D97-AF65-F5344CB8AC3E}">
        <p14:creationId xmlns:p14="http://schemas.microsoft.com/office/powerpoint/2010/main" val="38163191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6632937" y="-332109"/>
            <a:ext cx="2607602" cy="2604342"/>
          </a:xfrm>
          <a:prstGeom prst="rect">
            <a:avLst/>
          </a:prstGeom>
        </p:spPr>
      </p:pic>
      <p:pic>
        <p:nvPicPr>
          <p:cNvPr id="3" name="Picture 3"/>
          <p:cNvPicPr>
            <a:picLocks noChangeAspect="1"/>
          </p:cNvPicPr>
          <p:nvPr/>
        </p:nvPicPr>
        <p:blipFill>
          <a:blip r:embed="rId3"/>
          <a:srcRect/>
          <a:stretch>
            <a:fillRect/>
          </a:stretch>
        </p:blipFill>
        <p:spPr>
          <a:xfrm>
            <a:off x="0" y="8788802"/>
            <a:ext cx="1791567" cy="1498198"/>
          </a:xfrm>
          <a:prstGeom prst="rect">
            <a:avLst/>
          </a:prstGeom>
        </p:spPr>
      </p:pic>
      <p:sp>
        <p:nvSpPr>
          <p:cNvPr id="5" name="TextBox 4">
            <a:extLst>
              <a:ext uri="{FF2B5EF4-FFF2-40B4-BE49-F238E27FC236}">
                <a16:creationId xmlns:a16="http://schemas.microsoft.com/office/drawing/2014/main" id="{36DD68A8-C3C2-6EFE-49B0-4BF9B7EC886D}"/>
              </a:ext>
            </a:extLst>
          </p:cNvPr>
          <p:cNvSpPr txBox="1"/>
          <p:nvPr/>
        </p:nvSpPr>
        <p:spPr>
          <a:xfrm>
            <a:off x="1791566" y="970062"/>
            <a:ext cx="14515233" cy="7153240"/>
          </a:xfrm>
          <a:prstGeom prst="rect">
            <a:avLst/>
          </a:prstGeom>
          <a:noFill/>
        </p:spPr>
        <p:txBody>
          <a:bodyPr wrap="square">
            <a:spAutoFit/>
          </a:bodyPr>
          <a:lstStyle/>
          <a:p>
            <a:pPr marL="63500" marR="0">
              <a:spcBef>
                <a:spcPts val="295"/>
              </a:spcBef>
              <a:spcAft>
                <a:spcPts val="0"/>
              </a:spcAft>
            </a:pPr>
            <a:r>
              <a:rPr lang="en-US" sz="2800" b="1" spc="-10" dirty="0">
                <a:effectLst/>
                <a:latin typeface="Open Sauce Light" panose="020B0604020202020204" charset="0"/>
                <a:ea typeface="Times New Roman" panose="02020603050405020304" pitchFamily="18" charset="0"/>
              </a:rPr>
              <a:t>CONCLUSION AND FUTURE WORK</a:t>
            </a:r>
            <a:r>
              <a:rPr lang="en-US" sz="2000" dirty="0">
                <a:effectLst/>
                <a:latin typeface="Open Sauce Light" panose="020B0604020202020204" charset="0"/>
                <a:ea typeface="Times New Roman" panose="02020603050405020304" pitchFamily="18" charset="0"/>
              </a:rPr>
              <a:t> </a:t>
            </a:r>
          </a:p>
          <a:p>
            <a:pPr marL="0" marR="0">
              <a:spcBef>
                <a:spcPts val="40"/>
              </a:spcBef>
              <a:spcAft>
                <a:spcPts val="0"/>
              </a:spcAft>
            </a:pPr>
            <a:r>
              <a:rPr lang="en-US" sz="2000" dirty="0">
                <a:effectLst/>
                <a:latin typeface="Open Sauce Light" panose="020B0604020202020204" charset="0"/>
                <a:ea typeface="Times New Roman" panose="02020603050405020304" pitchFamily="18" charset="0"/>
              </a:rPr>
              <a:t> </a:t>
            </a:r>
          </a:p>
          <a:p>
            <a:pPr marL="63500" marR="551180" algn="just">
              <a:lnSpc>
                <a:spcPct val="148000"/>
              </a:lnSpc>
              <a:spcBef>
                <a:spcPts val="0"/>
              </a:spcBef>
              <a:spcAft>
                <a:spcPts val="0"/>
              </a:spcAft>
            </a:pPr>
            <a:r>
              <a:rPr lang="en-US" sz="2000" dirty="0">
                <a:effectLst/>
                <a:latin typeface="Open Sauce Light" panose="020B0604020202020204" charset="0"/>
                <a:ea typeface="Times New Roman" panose="02020603050405020304" pitchFamily="18" charset="0"/>
              </a:rPr>
              <a:t>Heart diseases are a major killer in India and throughout the world, application of promising technology like machine learning to the initial prediction of heart diseases will have a profound impact on society. The early prognosis of heart disease can aid in making decisions on lifestyle changes in high-risk patients and in turn reduce the complications, which can be a great milestone in the field of medicine. The number of people facing heart diseases is on a raise each year. This prompts for its early diagnosis and treatment. The utilization of suitable technology support in this regard can prove to be highly beneficial to the medical fraternity and patients. In this paper, the seven different machine learning algorithms used to measure the performance are SVM, Decision Tree, Random Forest, Naïve Bayes, Logistic Regression, Adaptive Boosting, and Extreme Gradient Boosting applied on the dataset.</a:t>
            </a:r>
          </a:p>
          <a:p>
            <a:pPr marL="63500" marR="551180" algn="just">
              <a:lnSpc>
                <a:spcPct val="148000"/>
              </a:lnSpc>
              <a:spcBef>
                <a:spcPts val="0"/>
              </a:spcBef>
              <a:spcAft>
                <a:spcPts val="0"/>
              </a:spcAft>
            </a:pPr>
            <a:r>
              <a:rPr lang="en-US" sz="2000" i="1" dirty="0">
                <a:effectLst/>
                <a:latin typeface="Open Sauce Light" panose="020B0604020202020204" charset="0"/>
                <a:ea typeface="Times New Roman" panose="02020603050405020304" pitchFamily="18" charset="0"/>
              </a:rPr>
              <a:t>All the seven machine learning methods accuracies are compared based on which one prediction model is generated. Hence, the aim is to use various evaluation metrics like confusion matrix, accuracy, precision, recall, and f1-score which predicts the disease efficiently. Comparing all seven the extreme gradient boosting classifier gives the highest accuracy of 81%.</a:t>
            </a:r>
          </a:p>
          <a:p>
            <a:pPr marL="63500" marR="551180" algn="just">
              <a:lnSpc>
                <a:spcPct val="148000"/>
              </a:lnSpc>
              <a:spcBef>
                <a:spcPts val="0"/>
              </a:spcBef>
              <a:spcAft>
                <a:spcPts val="0"/>
              </a:spcAft>
            </a:pPr>
            <a:endParaRPr lang="en-US" sz="2000" i="1" dirty="0">
              <a:effectLst/>
              <a:latin typeface="Open Sauce Light" panose="020B0604020202020204" charset="0"/>
              <a:ea typeface="Times New Roman" panose="02020603050405020304" pitchFamily="18" charset="0"/>
            </a:endParaRPr>
          </a:p>
        </p:txBody>
      </p:sp>
    </p:spTree>
    <p:extLst>
      <p:ext uri="{BB962C8B-B14F-4D97-AF65-F5344CB8AC3E}">
        <p14:creationId xmlns:p14="http://schemas.microsoft.com/office/powerpoint/2010/main" val="32353140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7499545" y="535253"/>
            <a:ext cx="493447" cy="493447"/>
            <a:chOff x="0" y="0"/>
            <a:chExt cx="657929" cy="657929"/>
          </a:xfrm>
        </p:grpSpPr>
        <p:grpSp>
          <p:nvGrpSpPr>
            <p:cNvPr id="3" name="Group 3"/>
            <p:cNvGrpSpPr>
              <a:grpSpLocks noChangeAspect="1"/>
            </p:cNvGrpSpPr>
            <p:nvPr/>
          </p:nvGrpSpPr>
          <p:grpSpPr>
            <a:xfrm>
              <a:off x="0" y="0"/>
              <a:ext cx="657929" cy="657929"/>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p:spPr>
          </p:sp>
        </p:grpSp>
        <p:pic>
          <p:nvPicPr>
            <p:cNvPr id="5" name="Picture 5"/>
            <p:cNvPicPr>
              <a:picLocks noChangeAspect="1"/>
            </p:cNvPicPr>
            <p:nvPr/>
          </p:nvPicPr>
          <p:blipFill>
            <a:blip r:embed="rId2"/>
            <a:srcRect/>
            <a:stretch>
              <a:fillRect/>
            </a:stretch>
          </p:blipFill>
          <p:spPr>
            <a:xfrm rot="5400000">
              <a:off x="109655" y="109655"/>
              <a:ext cx="438619" cy="438619"/>
            </a:xfrm>
            <a:prstGeom prst="rect">
              <a:avLst/>
            </a:prstGeom>
          </p:spPr>
        </p:pic>
      </p:grpSp>
      <p:grpSp>
        <p:nvGrpSpPr>
          <p:cNvPr id="6" name="Group 6"/>
          <p:cNvGrpSpPr/>
          <p:nvPr/>
        </p:nvGrpSpPr>
        <p:grpSpPr>
          <a:xfrm>
            <a:off x="17144897" y="4848912"/>
            <a:ext cx="749555" cy="294588"/>
            <a:chOff x="0" y="0"/>
            <a:chExt cx="999406" cy="392784"/>
          </a:xfrm>
        </p:grpSpPr>
        <p:sp>
          <p:nvSpPr>
            <p:cNvPr id="7" name="TextBox 7"/>
            <p:cNvSpPr txBox="1"/>
            <p:nvPr/>
          </p:nvSpPr>
          <p:spPr>
            <a:xfrm>
              <a:off x="394147" y="-19050"/>
              <a:ext cx="605260" cy="411834"/>
            </a:xfrm>
            <a:prstGeom prst="rect">
              <a:avLst/>
            </a:prstGeom>
          </p:spPr>
          <p:txBody>
            <a:bodyPr lIns="0" tIns="0" rIns="0" bIns="0" rtlCol="0" anchor="t">
              <a:spAutoFit/>
            </a:bodyPr>
            <a:lstStyle/>
            <a:p>
              <a:pPr algn="r">
                <a:lnSpc>
                  <a:spcPts val="2400"/>
                </a:lnSpc>
              </a:pPr>
              <a:r>
                <a:rPr lang="en-US" sz="2000" spc="200">
                  <a:solidFill>
                    <a:srgbClr val="000000"/>
                  </a:solidFill>
                  <a:latin typeface="Glacial Indifference Bold"/>
                </a:rPr>
                <a:t>18</a:t>
              </a:r>
            </a:p>
          </p:txBody>
        </p:sp>
        <p:sp>
          <p:nvSpPr>
            <p:cNvPr id="8" name="AutoShape 8"/>
            <p:cNvSpPr/>
            <p:nvPr/>
          </p:nvSpPr>
          <p:spPr>
            <a:xfrm rot="-5400000">
              <a:off x="194137" y="-16317"/>
              <a:ext cx="43972" cy="432247"/>
            </a:xfrm>
            <a:prstGeom prst="rect">
              <a:avLst/>
            </a:prstGeom>
            <a:solidFill>
              <a:srgbClr val="000000"/>
            </a:solidFill>
          </p:spPr>
        </p:sp>
      </p:grpSp>
      <p:pic>
        <p:nvPicPr>
          <p:cNvPr id="9" name="Picture 9"/>
          <p:cNvPicPr>
            <a:picLocks noChangeAspect="1"/>
          </p:cNvPicPr>
          <p:nvPr/>
        </p:nvPicPr>
        <p:blipFill>
          <a:blip r:embed="rId3"/>
          <a:srcRect/>
          <a:stretch>
            <a:fillRect/>
          </a:stretch>
        </p:blipFill>
        <p:spPr>
          <a:xfrm>
            <a:off x="17499545" y="9552243"/>
            <a:ext cx="394907" cy="262793"/>
          </a:xfrm>
          <a:prstGeom prst="rect">
            <a:avLst/>
          </a:prstGeom>
        </p:spPr>
      </p:pic>
      <p:grpSp>
        <p:nvGrpSpPr>
          <p:cNvPr id="10" name="Group 10"/>
          <p:cNvGrpSpPr/>
          <p:nvPr/>
        </p:nvGrpSpPr>
        <p:grpSpPr>
          <a:xfrm>
            <a:off x="11867956" y="2716796"/>
            <a:ext cx="4144234" cy="3998325"/>
            <a:chOff x="0" y="0"/>
            <a:chExt cx="27632168" cy="26659301"/>
          </a:xfrm>
        </p:grpSpPr>
        <p:sp>
          <p:nvSpPr>
            <p:cNvPr id="11" name="Freeform 11"/>
            <p:cNvSpPr/>
            <p:nvPr/>
          </p:nvSpPr>
          <p:spPr>
            <a:xfrm>
              <a:off x="0" y="0"/>
              <a:ext cx="27632168" cy="26659300"/>
            </a:xfrm>
            <a:custGeom>
              <a:avLst/>
              <a:gdLst/>
              <a:ahLst/>
              <a:cxnLst/>
              <a:rect l="l" t="t" r="r" b="b"/>
              <a:pathLst>
                <a:path w="27632168" h="26659300">
                  <a:moveTo>
                    <a:pt x="27406107" y="0"/>
                  </a:moveTo>
                  <a:lnTo>
                    <a:pt x="0" y="0"/>
                  </a:lnTo>
                  <a:lnTo>
                    <a:pt x="0" y="26659300"/>
                  </a:lnTo>
                  <a:lnTo>
                    <a:pt x="27632168" y="26659300"/>
                  </a:lnTo>
                  <a:lnTo>
                    <a:pt x="27632168" y="0"/>
                  </a:lnTo>
                  <a:lnTo>
                    <a:pt x="27406107" y="0"/>
                  </a:lnTo>
                  <a:close/>
                  <a:moveTo>
                    <a:pt x="27406107" y="26433242"/>
                  </a:moveTo>
                  <a:lnTo>
                    <a:pt x="228600" y="26433242"/>
                  </a:lnTo>
                  <a:lnTo>
                    <a:pt x="228600" y="228600"/>
                  </a:lnTo>
                  <a:lnTo>
                    <a:pt x="27406107" y="228600"/>
                  </a:lnTo>
                  <a:lnTo>
                    <a:pt x="27406107" y="26433242"/>
                  </a:lnTo>
                  <a:close/>
                </a:path>
              </a:pathLst>
            </a:custGeom>
            <a:solidFill>
              <a:srgbClr val="000000"/>
            </a:solidFill>
          </p:spPr>
        </p:sp>
      </p:grpSp>
      <p:sp>
        <p:nvSpPr>
          <p:cNvPr id="12" name="AutoShape 12"/>
          <p:cNvSpPr/>
          <p:nvPr/>
        </p:nvSpPr>
        <p:spPr>
          <a:xfrm rot="-5400000">
            <a:off x="12960765" y="4465233"/>
            <a:ext cx="9525" cy="1327959"/>
          </a:xfrm>
          <a:prstGeom prst="rect">
            <a:avLst/>
          </a:prstGeom>
          <a:solidFill>
            <a:srgbClr val="000000"/>
          </a:solidFill>
        </p:spPr>
      </p:sp>
      <p:sp>
        <p:nvSpPr>
          <p:cNvPr id="13" name="TextBox 13"/>
          <p:cNvSpPr txBox="1"/>
          <p:nvPr/>
        </p:nvSpPr>
        <p:spPr>
          <a:xfrm>
            <a:off x="12301548" y="3201640"/>
            <a:ext cx="3305255" cy="1150315"/>
          </a:xfrm>
          <a:prstGeom prst="rect">
            <a:avLst/>
          </a:prstGeom>
        </p:spPr>
        <p:txBody>
          <a:bodyPr lIns="0" tIns="0" rIns="0" bIns="0" rtlCol="0" anchor="t">
            <a:spAutoFit/>
          </a:bodyPr>
          <a:lstStyle/>
          <a:p>
            <a:pPr>
              <a:lnSpc>
                <a:spcPts val="2250"/>
              </a:lnSpc>
            </a:pPr>
            <a:r>
              <a:rPr lang="en-US" sz="1500" spc="60" dirty="0">
                <a:solidFill>
                  <a:srgbClr val="000000"/>
                </a:solidFill>
                <a:latin typeface="Open Sauce Light"/>
              </a:rPr>
              <a:t>The model can be trained on more data and use to classify different types of Brain Tumors as well.</a:t>
            </a:r>
          </a:p>
        </p:txBody>
      </p:sp>
      <p:sp>
        <p:nvSpPr>
          <p:cNvPr id="14" name="TextBox 14"/>
          <p:cNvSpPr txBox="1"/>
          <p:nvPr/>
        </p:nvSpPr>
        <p:spPr>
          <a:xfrm>
            <a:off x="12301548" y="5401404"/>
            <a:ext cx="3305255" cy="517715"/>
          </a:xfrm>
          <a:prstGeom prst="rect">
            <a:avLst/>
          </a:prstGeom>
        </p:spPr>
        <p:txBody>
          <a:bodyPr lIns="0" tIns="0" rIns="0" bIns="0" rtlCol="0" anchor="t">
            <a:spAutoFit/>
          </a:bodyPr>
          <a:lstStyle/>
          <a:p>
            <a:pPr>
              <a:lnSpc>
                <a:spcPts val="2079"/>
              </a:lnSpc>
            </a:pPr>
            <a:r>
              <a:rPr lang="en-US" sz="1599" spc="191" dirty="0">
                <a:solidFill>
                  <a:srgbClr val="000000"/>
                </a:solidFill>
                <a:latin typeface="Open Sauce Light Bold"/>
              </a:rPr>
              <a:t>FURTHER APPLICATION IN OTHER FIELDS</a:t>
            </a:r>
          </a:p>
        </p:txBody>
      </p:sp>
      <p:grpSp>
        <p:nvGrpSpPr>
          <p:cNvPr id="15" name="Group 15"/>
          <p:cNvGrpSpPr/>
          <p:nvPr/>
        </p:nvGrpSpPr>
        <p:grpSpPr>
          <a:xfrm>
            <a:off x="6632104" y="2708538"/>
            <a:ext cx="4144234" cy="3998325"/>
            <a:chOff x="0" y="0"/>
            <a:chExt cx="27632168" cy="26659301"/>
          </a:xfrm>
        </p:grpSpPr>
        <p:sp>
          <p:nvSpPr>
            <p:cNvPr id="16" name="Freeform 16"/>
            <p:cNvSpPr/>
            <p:nvPr/>
          </p:nvSpPr>
          <p:spPr>
            <a:xfrm>
              <a:off x="0" y="0"/>
              <a:ext cx="27632168" cy="26659300"/>
            </a:xfrm>
            <a:custGeom>
              <a:avLst/>
              <a:gdLst/>
              <a:ahLst/>
              <a:cxnLst/>
              <a:rect l="l" t="t" r="r" b="b"/>
              <a:pathLst>
                <a:path w="27632168" h="26659300">
                  <a:moveTo>
                    <a:pt x="27406107" y="0"/>
                  </a:moveTo>
                  <a:lnTo>
                    <a:pt x="0" y="0"/>
                  </a:lnTo>
                  <a:lnTo>
                    <a:pt x="0" y="26659300"/>
                  </a:lnTo>
                  <a:lnTo>
                    <a:pt x="27632168" y="26659300"/>
                  </a:lnTo>
                  <a:lnTo>
                    <a:pt x="27632168" y="0"/>
                  </a:lnTo>
                  <a:lnTo>
                    <a:pt x="27406107" y="0"/>
                  </a:lnTo>
                  <a:close/>
                  <a:moveTo>
                    <a:pt x="27406107" y="26433242"/>
                  </a:moveTo>
                  <a:lnTo>
                    <a:pt x="228600" y="26433242"/>
                  </a:lnTo>
                  <a:lnTo>
                    <a:pt x="228600" y="228600"/>
                  </a:lnTo>
                  <a:lnTo>
                    <a:pt x="27406107" y="228600"/>
                  </a:lnTo>
                  <a:lnTo>
                    <a:pt x="27406107" y="26433242"/>
                  </a:lnTo>
                  <a:close/>
                </a:path>
              </a:pathLst>
            </a:custGeom>
            <a:solidFill>
              <a:srgbClr val="000000"/>
            </a:solidFill>
          </p:spPr>
        </p:sp>
      </p:grpSp>
      <p:sp>
        <p:nvSpPr>
          <p:cNvPr id="17" name="AutoShape 17"/>
          <p:cNvSpPr/>
          <p:nvPr/>
        </p:nvSpPr>
        <p:spPr>
          <a:xfrm rot="-5400000">
            <a:off x="7724913" y="4484283"/>
            <a:ext cx="9525" cy="1327959"/>
          </a:xfrm>
          <a:prstGeom prst="rect">
            <a:avLst/>
          </a:prstGeom>
          <a:solidFill>
            <a:srgbClr val="000000"/>
          </a:solidFill>
        </p:spPr>
      </p:sp>
      <p:sp>
        <p:nvSpPr>
          <p:cNvPr id="18" name="TextBox 18"/>
          <p:cNvSpPr txBox="1"/>
          <p:nvPr/>
        </p:nvSpPr>
        <p:spPr>
          <a:xfrm>
            <a:off x="7065696" y="3201640"/>
            <a:ext cx="3305255" cy="1123853"/>
          </a:xfrm>
          <a:prstGeom prst="rect">
            <a:avLst/>
          </a:prstGeom>
        </p:spPr>
        <p:txBody>
          <a:bodyPr lIns="0" tIns="0" rIns="0" bIns="0" rtlCol="0" anchor="t">
            <a:spAutoFit/>
          </a:bodyPr>
          <a:lstStyle/>
          <a:p>
            <a:pPr>
              <a:lnSpc>
                <a:spcPts val="2250"/>
              </a:lnSpc>
            </a:pPr>
            <a:r>
              <a:rPr lang="en-US" sz="1500" spc="60">
                <a:solidFill>
                  <a:srgbClr val="000000"/>
                </a:solidFill>
                <a:latin typeface="Open Sauce Light"/>
              </a:rPr>
              <a:t>Large Dataset over DenseNet with high-end GPU power can be used for significant boost in the performance.</a:t>
            </a:r>
          </a:p>
        </p:txBody>
      </p:sp>
      <p:sp>
        <p:nvSpPr>
          <p:cNvPr id="19" name="TextBox 19"/>
          <p:cNvSpPr txBox="1"/>
          <p:nvPr/>
        </p:nvSpPr>
        <p:spPr>
          <a:xfrm>
            <a:off x="7065696" y="5401404"/>
            <a:ext cx="3305255" cy="253460"/>
          </a:xfrm>
          <a:prstGeom prst="rect">
            <a:avLst/>
          </a:prstGeom>
        </p:spPr>
        <p:txBody>
          <a:bodyPr lIns="0" tIns="0" rIns="0" bIns="0" rtlCol="0" anchor="t">
            <a:spAutoFit/>
          </a:bodyPr>
          <a:lstStyle/>
          <a:p>
            <a:pPr>
              <a:lnSpc>
                <a:spcPts val="2079"/>
              </a:lnSpc>
            </a:pPr>
            <a:r>
              <a:rPr lang="en-US" sz="1599" spc="191">
                <a:solidFill>
                  <a:srgbClr val="000000"/>
                </a:solidFill>
                <a:latin typeface="Open Sauce Light Bold"/>
              </a:rPr>
              <a:t>AREAS OF IMPROVEMENTS</a:t>
            </a:r>
          </a:p>
        </p:txBody>
      </p:sp>
      <p:grpSp>
        <p:nvGrpSpPr>
          <p:cNvPr id="20" name="Group 20"/>
          <p:cNvGrpSpPr/>
          <p:nvPr/>
        </p:nvGrpSpPr>
        <p:grpSpPr>
          <a:xfrm>
            <a:off x="1396827" y="2708538"/>
            <a:ext cx="4144234" cy="4019795"/>
            <a:chOff x="0" y="0"/>
            <a:chExt cx="27632168" cy="26802459"/>
          </a:xfrm>
        </p:grpSpPr>
        <p:sp>
          <p:nvSpPr>
            <p:cNvPr id="21" name="Freeform 21"/>
            <p:cNvSpPr/>
            <p:nvPr/>
          </p:nvSpPr>
          <p:spPr>
            <a:xfrm>
              <a:off x="0" y="0"/>
              <a:ext cx="27632168" cy="26802460"/>
            </a:xfrm>
            <a:custGeom>
              <a:avLst/>
              <a:gdLst/>
              <a:ahLst/>
              <a:cxnLst/>
              <a:rect l="l" t="t" r="r" b="b"/>
              <a:pathLst>
                <a:path w="27632168" h="26802460">
                  <a:moveTo>
                    <a:pt x="27406107" y="0"/>
                  </a:moveTo>
                  <a:lnTo>
                    <a:pt x="0" y="0"/>
                  </a:lnTo>
                  <a:lnTo>
                    <a:pt x="0" y="26802460"/>
                  </a:lnTo>
                  <a:lnTo>
                    <a:pt x="27632168" y="26802460"/>
                  </a:lnTo>
                  <a:lnTo>
                    <a:pt x="27632168" y="0"/>
                  </a:lnTo>
                  <a:lnTo>
                    <a:pt x="27406107" y="0"/>
                  </a:lnTo>
                  <a:close/>
                  <a:moveTo>
                    <a:pt x="27406107" y="26576400"/>
                  </a:moveTo>
                  <a:lnTo>
                    <a:pt x="228600" y="26576400"/>
                  </a:lnTo>
                  <a:lnTo>
                    <a:pt x="228600" y="228600"/>
                  </a:lnTo>
                  <a:lnTo>
                    <a:pt x="27406107" y="228600"/>
                  </a:lnTo>
                  <a:lnTo>
                    <a:pt x="27406107" y="26576400"/>
                  </a:lnTo>
                  <a:close/>
                </a:path>
              </a:pathLst>
            </a:custGeom>
            <a:solidFill>
              <a:srgbClr val="000000"/>
            </a:solidFill>
          </p:spPr>
        </p:sp>
      </p:grpSp>
      <p:sp>
        <p:nvSpPr>
          <p:cNvPr id="22" name="AutoShape 22"/>
          <p:cNvSpPr/>
          <p:nvPr/>
        </p:nvSpPr>
        <p:spPr>
          <a:xfrm rot="-5400000">
            <a:off x="2489636" y="4474758"/>
            <a:ext cx="9525" cy="1327959"/>
          </a:xfrm>
          <a:prstGeom prst="rect">
            <a:avLst/>
          </a:prstGeom>
          <a:solidFill>
            <a:srgbClr val="000000"/>
          </a:solidFill>
        </p:spPr>
      </p:sp>
      <p:sp>
        <p:nvSpPr>
          <p:cNvPr id="23" name="TextBox 23"/>
          <p:cNvSpPr txBox="1"/>
          <p:nvPr/>
        </p:nvSpPr>
        <p:spPr>
          <a:xfrm>
            <a:off x="1830419" y="3198257"/>
            <a:ext cx="3305255" cy="1740220"/>
          </a:xfrm>
          <a:prstGeom prst="rect">
            <a:avLst/>
          </a:prstGeom>
        </p:spPr>
        <p:txBody>
          <a:bodyPr lIns="0" tIns="0" rIns="0" bIns="0" rtlCol="0" anchor="t">
            <a:spAutoFit/>
          </a:bodyPr>
          <a:lstStyle/>
          <a:p>
            <a:pPr>
              <a:lnSpc>
                <a:spcPts val="2250"/>
              </a:lnSpc>
            </a:pPr>
            <a:r>
              <a:rPr lang="en-US" sz="1500" spc="60" dirty="0">
                <a:solidFill>
                  <a:srgbClr val="000000"/>
                </a:solidFill>
                <a:latin typeface="Open Sauce Light"/>
              </a:rPr>
              <a:t>Use different types of data augmentation techniques and experiment with swarm particle optimization to optimize the Convolutional Neural Network Model.</a:t>
            </a:r>
          </a:p>
        </p:txBody>
      </p:sp>
      <p:sp>
        <p:nvSpPr>
          <p:cNvPr id="24" name="TextBox 24"/>
          <p:cNvSpPr txBox="1"/>
          <p:nvPr/>
        </p:nvSpPr>
        <p:spPr>
          <a:xfrm>
            <a:off x="1816317" y="5411565"/>
            <a:ext cx="3305255" cy="253460"/>
          </a:xfrm>
          <a:prstGeom prst="rect">
            <a:avLst/>
          </a:prstGeom>
        </p:spPr>
        <p:txBody>
          <a:bodyPr lIns="0" tIns="0" rIns="0" bIns="0" rtlCol="0" anchor="t">
            <a:spAutoFit/>
          </a:bodyPr>
          <a:lstStyle/>
          <a:p>
            <a:pPr>
              <a:lnSpc>
                <a:spcPts val="2079"/>
              </a:lnSpc>
            </a:pPr>
            <a:r>
              <a:rPr lang="en-US" sz="1599" spc="191">
                <a:solidFill>
                  <a:srgbClr val="000000"/>
                </a:solidFill>
                <a:latin typeface="Open Sauce Light Bold"/>
              </a:rPr>
              <a:t>FUTURE WORK</a:t>
            </a:r>
          </a:p>
        </p:txBody>
      </p:sp>
      <p:pic>
        <p:nvPicPr>
          <p:cNvPr id="25" name="Picture 25"/>
          <p:cNvPicPr>
            <a:picLocks noChangeAspect="1"/>
          </p:cNvPicPr>
          <p:nvPr/>
        </p:nvPicPr>
        <p:blipFill>
          <a:blip r:embed="rId4"/>
          <a:srcRect/>
          <a:stretch>
            <a:fillRect/>
          </a:stretch>
        </p:blipFill>
        <p:spPr>
          <a:xfrm>
            <a:off x="5711850" y="6422564"/>
            <a:ext cx="6156106" cy="5182322"/>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4A64B8"/>
        </a:solidFill>
        <a:effectLst/>
      </p:bgPr>
    </p:bg>
    <p:spTree>
      <p:nvGrpSpPr>
        <p:cNvPr id="1" name=""/>
        <p:cNvGrpSpPr/>
        <p:nvPr/>
      </p:nvGrpSpPr>
      <p:grpSpPr>
        <a:xfrm>
          <a:off x="0" y="0"/>
          <a:ext cx="0" cy="0"/>
          <a:chOff x="0" y="0"/>
          <a:chExt cx="0" cy="0"/>
        </a:xfrm>
      </p:grpSpPr>
      <p:grpSp>
        <p:nvGrpSpPr>
          <p:cNvPr id="2" name="Group 2"/>
          <p:cNvGrpSpPr/>
          <p:nvPr/>
        </p:nvGrpSpPr>
        <p:grpSpPr>
          <a:xfrm>
            <a:off x="12056743" y="3389889"/>
            <a:ext cx="8791180" cy="8791180"/>
            <a:chOff x="0" y="0"/>
            <a:chExt cx="11721574" cy="11721574"/>
          </a:xfrm>
        </p:grpSpPr>
        <p:grpSp>
          <p:nvGrpSpPr>
            <p:cNvPr id="3" name="Group 3"/>
            <p:cNvGrpSpPr/>
            <p:nvPr/>
          </p:nvGrpSpPr>
          <p:grpSpPr>
            <a:xfrm>
              <a:off x="0" y="0"/>
              <a:ext cx="11721574" cy="11721574"/>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9803"/>
                </a:srgbClr>
              </a:solidFill>
            </p:spPr>
          </p:sp>
        </p:grpSp>
        <p:grpSp>
          <p:nvGrpSpPr>
            <p:cNvPr id="5" name="Group 5"/>
            <p:cNvGrpSpPr/>
            <p:nvPr/>
          </p:nvGrpSpPr>
          <p:grpSpPr>
            <a:xfrm>
              <a:off x="1074112" y="1074112"/>
              <a:ext cx="9573349" cy="9573349"/>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9803"/>
                </a:srgbClr>
              </a:solidFill>
            </p:spPr>
          </p:sp>
        </p:grpSp>
      </p:grpSp>
      <p:grpSp>
        <p:nvGrpSpPr>
          <p:cNvPr id="7" name="Group 7"/>
          <p:cNvGrpSpPr/>
          <p:nvPr/>
        </p:nvGrpSpPr>
        <p:grpSpPr>
          <a:xfrm>
            <a:off x="1658129" y="2393114"/>
            <a:ext cx="7992330" cy="5500773"/>
            <a:chOff x="0" y="0"/>
            <a:chExt cx="10656440" cy="7334364"/>
          </a:xfrm>
        </p:grpSpPr>
        <p:grpSp>
          <p:nvGrpSpPr>
            <p:cNvPr id="8" name="Group 8"/>
            <p:cNvGrpSpPr/>
            <p:nvPr/>
          </p:nvGrpSpPr>
          <p:grpSpPr>
            <a:xfrm>
              <a:off x="0" y="0"/>
              <a:ext cx="10656440" cy="7334364"/>
              <a:chOff x="0" y="0"/>
              <a:chExt cx="2703578" cy="1860755"/>
            </a:xfrm>
          </p:grpSpPr>
          <p:sp>
            <p:nvSpPr>
              <p:cNvPr id="9" name="Freeform 9"/>
              <p:cNvSpPr/>
              <p:nvPr/>
            </p:nvSpPr>
            <p:spPr>
              <a:xfrm>
                <a:off x="0" y="0"/>
                <a:ext cx="2703578" cy="1860755"/>
              </a:xfrm>
              <a:custGeom>
                <a:avLst/>
                <a:gdLst/>
                <a:ahLst/>
                <a:cxnLst/>
                <a:rect l="l" t="t" r="r" b="b"/>
                <a:pathLst>
                  <a:path w="2703578" h="1860755">
                    <a:moveTo>
                      <a:pt x="2579118" y="1860755"/>
                    </a:moveTo>
                    <a:lnTo>
                      <a:pt x="124460" y="1860755"/>
                    </a:lnTo>
                    <a:cubicBezTo>
                      <a:pt x="55880" y="1860755"/>
                      <a:pt x="0" y="1804875"/>
                      <a:pt x="0" y="1736295"/>
                    </a:cubicBezTo>
                    <a:lnTo>
                      <a:pt x="0" y="124460"/>
                    </a:lnTo>
                    <a:cubicBezTo>
                      <a:pt x="0" y="55880"/>
                      <a:pt x="55880" y="0"/>
                      <a:pt x="124460" y="0"/>
                    </a:cubicBezTo>
                    <a:lnTo>
                      <a:pt x="2579118" y="0"/>
                    </a:lnTo>
                    <a:cubicBezTo>
                      <a:pt x="2647698" y="0"/>
                      <a:pt x="2703578" y="55880"/>
                      <a:pt x="2703578" y="124460"/>
                    </a:cubicBezTo>
                    <a:lnTo>
                      <a:pt x="2703578" y="1736295"/>
                    </a:lnTo>
                    <a:cubicBezTo>
                      <a:pt x="2703578" y="1804875"/>
                      <a:pt x="2647698" y="1860755"/>
                      <a:pt x="2579118" y="1860755"/>
                    </a:cubicBezTo>
                    <a:close/>
                  </a:path>
                </a:pathLst>
              </a:custGeom>
              <a:solidFill>
                <a:srgbClr val="09427D"/>
              </a:solidFill>
            </p:spPr>
          </p:sp>
        </p:grpSp>
        <p:sp>
          <p:nvSpPr>
            <p:cNvPr id="10" name="TextBox 10"/>
            <p:cNvSpPr txBox="1"/>
            <p:nvPr/>
          </p:nvSpPr>
          <p:spPr>
            <a:xfrm>
              <a:off x="1092479" y="2005435"/>
              <a:ext cx="7842864" cy="2401838"/>
            </a:xfrm>
            <a:prstGeom prst="rect">
              <a:avLst/>
            </a:prstGeom>
          </p:spPr>
          <p:txBody>
            <a:bodyPr lIns="0" tIns="0" rIns="0" bIns="0" rtlCol="0" anchor="t">
              <a:spAutoFit/>
            </a:bodyPr>
            <a:lstStyle/>
            <a:p>
              <a:pPr algn="ctr">
                <a:lnSpc>
                  <a:spcPts val="7039"/>
                </a:lnSpc>
              </a:pPr>
              <a:r>
                <a:rPr lang="en-US" sz="6399">
                  <a:solidFill>
                    <a:srgbClr val="F5F5EF"/>
                  </a:solidFill>
                  <a:latin typeface="Now Bold"/>
                </a:rPr>
                <a:t>Questions or comments?</a:t>
              </a:r>
            </a:p>
          </p:txBody>
        </p:sp>
        <p:sp>
          <p:nvSpPr>
            <p:cNvPr id="11" name="TextBox 11"/>
            <p:cNvSpPr txBox="1"/>
            <p:nvPr/>
          </p:nvSpPr>
          <p:spPr>
            <a:xfrm>
              <a:off x="1092479" y="4561073"/>
              <a:ext cx="7842864" cy="704427"/>
            </a:xfrm>
            <a:prstGeom prst="rect">
              <a:avLst/>
            </a:prstGeom>
          </p:spPr>
          <p:txBody>
            <a:bodyPr lIns="0" tIns="0" rIns="0" bIns="0" rtlCol="0" anchor="t">
              <a:spAutoFit/>
            </a:bodyPr>
            <a:lstStyle/>
            <a:p>
              <a:pPr algn="ctr">
                <a:lnSpc>
                  <a:spcPts val="4480"/>
                </a:lnSpc>
                <a:spcBef>
                  <a:spcPct val="0"/>
                </a:spcBef>
              </a:pPr>
              <a:r>
                <a:rPr lang="en-US" sz="3200">
                  <a:solidFill>
                    <a:srgbClr val="FFFFFF"/>
                  </a:solidFill>
                  <a:latin typeface="Now Bold"/>
                </a:rPr>
                <a:t>Get in touch!</a:t>
              </a:r>
            </a:p>
          </p:txBody>
        </p:sp>
      </p:grpSp>
      <p:grpSp>
        <p:nvGrpSpPr>
          <p:cNvPr id="12" name="Group 12"/>
          <p:cNvGrpSpPr/>
          <p:nvPr/>
        </p:nvGrpSpPr>
        <p:grpSpPr>
          <a:xfrm>
            <a:off x="9321575" y="2784490"/>
            <a:ext cx="5866865" cy="1433092"/>
            <a:chOff x="0" y="0"/>
            <a:chExt cx="2703578" cy="660400"/>
          </a:xfrm>
        </p:grpSpPr>
        <p:sp>
          <p:nvSpPr>
            <p:cNvPr id="13" name="Freeform 13"/>
            <p:cNvSpPr/>
            <p:nvPr/>
          </p:nvSpPr>
          <p:spPr>
            <a:xfrm>
              <a:off x="0" y="0"/>
              <a:ext cx="2703578" cy="660400"/>
            </a:xfrm>
            <a:custGeom>
              <a:avLst/>
              <a:gdLst/>
              <a:ahLst/>
              <a:cxnLst/>
              <a:rect l="l" t="t" r="r" b="b"/>
              <a:pathLst>
                <a:path w="2703578" h="660400">
                  <a:moveTo>
                    <a:pt x="2579118" y="660400"/>
                  </a:moveTo>
                  <a:lnTo>
                    <a:pt x="124460" y="660400"/>
                  </a:lnTo>
                  <a:cubicBezTo>
                    <a:pt x="55880" y="660400"/>
                    <a:pt x="0" y="604520"/>
                    <a:pt x="0" y="535940"/>
                  </a:cubicBezTo>
                  <a:lnTo>
                    <a:pt x="0" y="124460"/>
                  </a:lnTo>
                  <a:cubicBezTo>
                    <a:pt x="0" y="55880"/>
                    <a:pt x="55880" y="0"/>
                    <a:pt x="124460" y="0"/>
                  </a:cubicBezTo>
                  <a:lnTo>
                    <a:pt x="2579118" y="0"/>
                  </a:lnTo>
                  <a:cubicBezTo>
                    <a:pt x="2647698" y="0"/>
                    <a:pt x="2703578" y="55880"/>
                    <a:pt x="2703578" y="124460"/>
                  </a:cubicBezTo>
                  <a:lnTo>
                    <a:pt x="2703578" y="535940"/>
                  </a:lnTo>
                  <a:cubicBezTo>
                    <a:pt x="2703578" y="604520"/>
                    <a:pt x="2647698" y="660400"/>
                    <a:pt x="2579118" y="660400"/>
                  </a:cubicBezTo>
                  <a:close/>
                </a:path>
              </a:pathLst>
            </a:custGeom>
            <a:solidFill>
              <a:srgbClr val="F5F5EF"/>
            </a:solidFill>
          </p:spPr>
        </p:sp>
      </p:grpSp>
      <p:grpSp>
        <p:nvGrpSpPr>
          <p:cNvPr id="14" name="Group 14"/>
          <p:cNvGrpSpPr/>
          <p:nvPr/>
        </p:nvGrpSpPr>
        <p:grpSpPr>
          <a:xfrm>
            <a:off x="9321575" y="4426954"/>
            <a:ext cx="5866865" cy="1433092"/>
            <a:chOff x="0" y="0"/>
            <a:chExt cx="2703578" cy="660400"/>
          </a:xfrm>
        </p:grpSpPr>
        <p:sp>
          <p:nvSpPr>
            <p:cNvPr id="15" name="Freeform 15"/>
            <p:cNvSpPr/>
            <p:nvPr/>
          </p:nvSpPr>
          <p:spPr>
            <a:xfrm>
              <a:off x="0" y="0"/>
              <a:ext cx="2703578" cy="660400"/>
            </a:xfrm>
            <a:custGeom>
              <a:avLst/>
              <a:gdLst/>
              <a:ahLst/>
              <a:cxnLst/>
              <a:rect l="l" t="t" r="r" b="b"/>
              <a:pathLst>
                <a:path w="2703578" h="660400">
                  <a:moveTo>
                    <a:pt x="2579118" y="660400"/>
                  </a:moveTo>
                  <a:lnTo>
                    <a:pt x="124460" y="660400"/>
                  </a:lnTo>
                  <a:cubicBezTo>
                    <a:pt x="55880" y="660400"/>
                    <a:pt x="0" y="604520"/>
                    <a:pt x="0" y="535940"/>
                  </a:cubicBezTo>
                  <a:lnTo>
                    <a:pt x="0" y="124460"/>
                  </a:lnTo>
                  <a:cubicBezTo>
                    <a:pt x="0" y="55880"/>
                    <a:pt x="55880" y="0"/>
                    <a:pt x="124460" y="0"/>
                  </a:cubicBezTo>
                  <a:lnTo>
                    <a:pt x="2579118" y="0"/>
                  </a:lnTo>
                  <a:cubicBezTo>
                    <a:pt x="2647698" y="0"/>
                    <a:pt x="2703578" y="55880"/>
                    <a:pt x="2703578" y="124460"/>
                  </a:cubicBezTo>
                  <a:lnTo>
                    <a:pt x="2703578" y="535940"/>
                  </a:lnTo>
                  <a:cubicBezTo>
                    <a:pt x="2703578" y="604520"/>
                    <a:pt x="2647698" y="660400"/>
                    <a:pt x="2579118" y="660400"/>
                  </a:cubicBezTo>
                  <a:close/>
                </a:path>
              </a:pathLst>
            </a:custGeom>
            <a:solidFill>
              <a:srgbClr val="F5F5EF"/>
            </a:solidFill>
          </p:spPr>
        </p:sp>
      </p:grpSp>
      <p:grpSp>
        <p:nvGrpSpPr>
          <p:cNvPr id="16" name="Group 16"/>
          <p:cNvGrpSpPr/>
          <p:nvPr/>
        </p:nvGrpSpPr>
        <p:grpSpPr>
          <a:xfrm>
            <a:off x="9321575" y="6028180"/>
            <a:ext cx="5866865" cy="1433092"/>
            <a:chOff x="0" y="0"/>
            <a:chExt cx="2703578" cy="660400"/>
          </a:xfrm>
        </p:grpSpPr>
        <p:sp>
          <p:nvSpPr>
            <p:cNvPr id="17" name="Freeform 17"/>
            <p:cNvSpPr/>
            <p:nvPr/>
          </p:nvSpPr>
          <p:spPr>
            <a:xfrm>
              <a:off x="0" y="0"/>
              <a:ext cx="2703578" cy="660400"/>
            </a:xfrm>
            <a:custGeom>
              <a:avLst/>
              <a:gdLst/>
              <a:ahLst/>
              <a:cxnLst/>
              <a:rect l="l" t="t" r="r" b="b"/>
              <a:pathLst>
                <a:path w="2703578" h="660400">
                  <a:moveTo>
                    <a:pt x="2579118" y="660400"/>
                  </a:moveTo>
                  <a:lnTo>
                    <a:pt x="124460" y="660400"/>
                  </a:lnTo>
                  <a:cubicBezTo>
                    <a:pt x="55880" y="660400"/>
                    <a:pt x="0" y="604520"/>
                    <a:pt x="0" y="535940"/>
                  </a:cubicBezTo>
                  <a:lnTo>
                    <a:pt x="0" y="124460"/>
                  </a:lnTo>
                  <a:cubicBezTo>
                    <a:pt x="0" y="55880"/>
                    <a:pt x="55880" y="0"/>
                    <a:pt x="124460" y="0"/>
                  </a:cubicBezTo>
                  <a:lnTo>
                    <a:pt x="2579118" y="0"/>
                  </a:lnTo>
                  <a:cubicBezTo>
                    <a:pt x="2647698" y="0"/>
                    <a:pt x="2703578" y="55880"/>
                    <a:pt x="2703578" y="124460"/>
                  </a:cubicBezTo>
                  <a:lnTo>
                    <a:pt x="2703578" y="535940"/>
                  </a:lnTo>
                  <a:cubicBezTo>
                    <a:pt x="2703578" y="604520"/>
                    <a:pt x="2647698" y="660400"/>
                    <a:pt x="2579118" y="660400"/>
                  </a:cubicBezTo>
                  <a:close/>
                </a:path>
              </a:pathLst>
            </a:custGeom>
            <a:solidFill>
              <a:srgbClr val="F5F5EF"/>
            </a:solidFill>
          </p:spPr>
        </p:sp>
      </p:grpSp>
      <p:pic>
        <p:nvPicPr>
          <p:cNvPr id="18" name="Picture 18"/>
          <p:cNvPicPr>
            <a:picLocks noChangeAspect="1"/>
          </p:cNvPicPr>
          <p:nvPr/>
        </p:nvPicPr>
        <p:blipFill>
          <a:blip r:embed="rId2"/>
          <a:srcRect/>
          <a:stretch>
            <a:fillRect/>
          </a:stretch>
        </p:blipFill>
        <p:spPr>
          <a:xfrm>
            <a:off x="14090471" y="3605551"/>
            <a:ext cx="4723723" cy="7021751"/>
          </a:xfrm>
          <a:prstGeom prst="rect">
            <a:avLst/>
          </a:prstGeom>
        </p:spPr>
      </p:pic>
      <p:grpSp>
        <p:nvGrpSpPr>
          <p:cNvPr id="19" name="Group 19"/>
          <p:cNvGrpSpPr/>
          <p:nvPr/>
        </p:nvGrpSpPr>
        <p:grpSpPr>
          <a:xfrm>
            <a:off x="10138994" y="3084092"/>
            <a:ext cx="3372842" cy="791502"/>
            <a:chOff x="0" y="0"/>
            <a:chExt cx="4497123" cy="1055336"/>
          </a:xfrm>
        </p:grpSpPr>
        <p:sp>
          <p:nvSpPr>
            <p:cNvPr id="20" name="TextBox 20"/>
            <p:cNvSpPr txBox="1"/>
            <p:nvPr/>
          </p:nvSpPr>
          <p:spPr>
            <a:xfrm>
              <a:off x="0" y="-47625"/>
              <a:ext cx="4497123" cy="468630"/>
            </a:xfrm>
            <a:prstGeom prst="rect">
              <a:avLst/>
            </a:prstGeom>
          </p:spPr>
          <p:txBody>
            <a:bodyPr lIns="0" tIns="0" rIns="0" bIns="0" rtlCol="0" anchor="t">
              <a:spAutoFit/>
            </a:bodyPr>
            <a:lstStyle/>
            <a:p>
              <a:pPr>
                <a:lnSpc>
                  <a:spcPts val="2940"/>
                </a:lnSpc>
                <a:spcBef>
                  <a:spcPct val="0"/>
                </a:spcBef>
              </a:pPr>
              <a:r>
                <a:rPr lang="en-US" sz="2100">
                  <a:solidFill>
                    <a:srgbClr val="162942"/>
                  </a:solidFill>
                  <a:latin typeface="Now Bold"/>
                </a:rPr>
                <a:t>Phone Number</a:t>
              </a:r>
            </a:p>
          </p:txBody>
        </p:sp>
        <p:sp>
          <p:nvSpPr>
            <p:cNvPr id="21" name="TextBox 21"/>
            <p:cNvSpPr txBox="1"/>
            <p:nvPr/>
          </p:nvSpPr>
          <p:spPr>
            <a:xfrm>
              <a:off x="0" y="651476"/>
              <a:ext cx="4497123" cy="403860"/>
            </a:xfrm>
            <a:prstGeom prst="rect">
              <a:avLst/>
            </a:prstGeom>
          </p:spPr>
          <p:txBody>
            <a:bodyPr lIns="0" tIns="0" rIns="0" bIns="0" rtlCol="0" anchor="t">
              <a:spAutoFit/>
            </a:bodyPr>
            <a:lstStyle/>
            <a:p>
              <a:pPr>
                <a:lnSpc>
                  <a:spcPts val="2520"/>
                </a:lnSpc>
                <a:spcBef>
                  <a:spcPct val="0"/>
                </a:spcBef>
              </a:pPr>
              <a:r>
                <a:rPr lang="en-US" sz="1800">
                  <a:solidFill>
                    <a:srgbClr val="162942"/>
                  </a:solidFill>
                  <a:latin typeface="Now"/>
                </a:rPr>
                <a:t>9968875335</a:t>
              </a:r>
            </a:p>
          </p:txBody>
        </p:sp>
      </p:grpSp>
      <p:grpSp>
        <p:nvGrpSpPr>
          <p:cNvPr id="22" name="Group 22"/>
          <p:cNvGrpSpPr/>
          <p:nvPr/>
        </p:nvGrpSpPr>
        <p:grpSpPr>
          <a:xfrm>
            <a:off x="10138994" y="4705937"/>
            <a:ext cx="3372842" cy="791502"/>
            <a:chOff x="0" y="0"/>
            <a:chExt cx="4497123" cy="1055336"/>
          </a:xfrm>
        </p:grpSpPr>
        <p:sp>
          <p:nvSpPr>
            <p:cNvPr id="23" name="TextBox 23"/>
            <p:cNvSpPr txBox="1"/>
            <p:nvPr/>
          </p:nvSpPr>
          <p:spPr>
            <a:xfrm>
              <a:off x="0" y="-47625"/>
              <a:ext cx="4497123" cy="468630"/>
            </a:xfrm>
            <a:prstGeom prst="rect">
              <a:avLst/>
            </a:prstGeom>
          </p:spPr>
          <p:txBody>
            <a:bodyPr lIns="0" tIns="0" rIns="0" bIns="0" rtlCol="0" anchor="t">
              <a:spAutoFit/>
            </a:bodyPr>
            <a:lstStyle/>
            <a:p>
              <a:pPr marL="0" lvl="0" indent="0" algn="l">
                <a:lnSpc>
                  <a:spcPts val="2940"/>
                </a:lnSpc>
                <a:spcBef>
                  <a:spcPct val="0"/>
                </a:spcBef>
              </a:pPr>
              <a:r>
                <a:rPr lang="en-US" sz="2100" u="none">
                  <a:solidFill>
                    <a:srgbClr val="162942"/>
                  </a:solidFill>
                  <a:latin typeface="Now Bold"/>
                </a:rPr>
                <a:t>Email Address</a:t>
              </a:r>
            </a:p>
          </p:txBody>
        </p:sp>
        <p:sp>
          <p:nvSpPr>
            <p:cNvPr id="24" name="TextBox 24"/>
            <p:cNvSpPr txBox="1"/>
            <p:nvPr/>
          </p:nvSpPr>
          <p:spPr>
            <a:xfrm>
              <a:off x="0" y="651476"/>
              <a:ext cx="4497123" cy="403860"/>
            </a:xfrm>
            <a:prstGeom prst="rect">
              <a:avLst/>
            </a:prstGeom>
          </p:spPr>
          <p:txBody>
            <a:bodyPr lIns="0" tIns="0" rIns="0" bIns="0" rtlCol="0" anchor="t">
              <a:spAutoFit/>
            </a:bodyPr>
            <a:lstStyle/>
            <a:p>
              <a:pPr>
                <a:lnSpc>
                  <a:spcPts val="2520"/>
                </a:lnSpc>
                <a:spcBef>
                  <a:spcPct val="0"/>
                </a:spcBef>
              </a:pPr>
              <a:r>
                <a:rPr lang="en-US" sz="1800">
                  <a:solidFill>
                    <a:srgbClr val="162942"/>
                  </a:solidFill>
                  <a:latin typeface="Now"/>
                </a:rPr>
                <a:t>kanishksharma701@gmail.com</a:t>
              </a:r>
            </a:p>
          </p:txBody>
        </p:sp>
      </p:grpSp>
      <p:sp>
        <p:nvSpPr>
          <p:cNvPr id="25" name="TextBox 25"/>
          <p:cNvSpPr txBox="1"/>
          <p:nvPr/>
        </p:nvSpPr>
        <p:spPr>
          <a:xfrm>
            <a:off x="10138994" y="6117994"/>
            <a:ext cx="3372842" cy="367665"/>
          </a:xfrm>
          <a:prstGeom prst="rect">
            <a:avLst/>
          </a:prstGeom>
        </p:spPr>
        <p:txBody>
          <a:bodyPr lIns="0" tIns="0" rIns="0" bIns="0" rtlCol="0" anchor="t">
            <a:spAutoFit/>
          </a:bodyPr>
          <a:lstStyle/>
          <a:p>
            <a:pPr marL="0" lvl="0" indent="0" algn="l">
              <a:lnSpc>
                <a:spcPts val="2940"/>
              </a:lnSpc>
              <a:spcBef>
                <a:spcPct val="0"/>
              </a:spcBef>
            </a:pPr>
            <a:r>
              <a:rPr lang="en-US" sz="2100">
                <a:solidFill>
                  <a:srgbClr val="162942"/>
                </a:solidFill>
                <a:latin typeface="Now Bold"/>
              </a:rPr>
              <a:t>LinkedIn</a:t>
            </a:r>
          </a:p>
        </p:txBody>
      </p:sp>
      <p:sp>
        <p:nvSpPr>
          <p:cNvPr id="26" name="TextBox 26"/>
          <p:cNvSpPr txBox="1"/>
          <p:nvPr/>
        </p:nvSpPr>
        <p:spPr>
          <a:xfrm>
            <a:off x="10138994" y="6809007"/>
            <a:ext cx="3563342" cy="312420"/>
          </a:xfrm>
          <a:prstGeom prst="rect">
            <a:avLst/>
          </a:prstGeom>
        </p:spPr>
        <p:txBody>
          <a:bodyPr lIns="0" tIns="0" rIns="0" bIns="0" rtlCol="0" anchor="t">
            <a:spAutoFit/>
          </a:bodyPr>
          <a:lstStyle/>
          <a:p>
            <a:pPr>
              <a:lnSpc>
                <a:spcPts val="2520"/>
              </a:lnSpc>
              <a:spcBef>
                <a:spcPct val="0"/>
              </a:spcBef>
            </a:pPr>
            <a:r>
              <a:rPr lang="en-US" sz="1800">
                <a:solidFill>
                  <a:srgbClr val="162942"/>
                </a:solidFill>
                <a:latin typeface="Now"/>
              </a:rPr>
              <a:t>linkedin.com/in/kanishksh4rma</a:t>
            </a:r>
          </a:p>
        </p:txBody>
      </p:sp>
      <p:sp>
        <p:nvSpPr>
          <p:cNvPr id="27" name="TextBox 27"/>
          <p:cNvSpPr txBox="1"/>
          <p:nvPr/>
        </p:nvSpPr>
        <p:spPr>
          <a:xfrm>
            <a:off x="7720965" y="9372457"/>
            <a:ext cx="2846070" cy="241935"/>
          </a:xfrm>
          <a:prstGeom prst="rect">
            <a:avLst/>
          </a:prstGeom>
        </p:spPr>
        <p:txBody>
          <a:bodyPr lIns="0" tIns="0" rIns="0" bIns="0" rtlCol="0" anchor="t">
            <a:spAutoFit/>
          </a:bodyPr>
          <a:lstStyle/>
          <a:p>
            <a:pPr algn="ctr">
              <a:lnSpc>
                <a:spcPts val="1959"/>
              </a:lnSpc>
              <a:spcBef>
                <a:spcPct val="0"/>
              </a:spcBef>
            </a:pPr>
            <a:r>
              <a:rPr lang="en-US" sz="1400" spc="151">
                <a:solidFill>
                  <a:srgbClr val="F5F5EF"/>
                </a:solidFill>
                <a:latin typeface="Now"/>
              </a:rPr>
              <a:t>AUTHOR- KANISHK SHARMA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7499545" y="535253"/>
            <a:ext cx="493447" cy="493447"/>
            <a:chOff x="0" y="0"/>
            <a:chExt cx="657929" cy="657929"/>
          </a:xfrm>
        </p:grpSpPr>
        <p:grpSp>
          <p:nvGrpSpPr>
            <p:cNvPr id="3" name="Group 3"/>
            <p:cNvGrpSpPr>
              <a:grpSpLocks noChangeAspect="1"/>
            </p:cNvGrpSpPr>
            <p:nvPr/>
          </p:nvGrpSpPr>
          <p:grpSpPr>
            <a:xfrm>
              <a:off x="0" y="0"/>
              <a:ext cx="657929" cy="657929"/>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p:spPr>
          </p:sp>
        </p:grpSp>
        <p:pic>
          <p:nvPicPr>
            <p:cNvPr id="5" name="Picture 5"/>
            <p:cNvPicPr>
              <a:picLocks noChangeAspect="1"/>
            </p:cNvPicPr>
            <p:nvPr/>
          </p:nvPicPr>
          <p:blipFill>
            <a:blip r:embed="rId2"/>
            <a:srcRect/>
            <a:stretch>
              <a:fillRect/>
            </a:stretch>
          </p:blipFill>
          <p:spPr>
            <a:xfrm rot="5400000">
              <a:off x="109655" y="109655"/>
              <a:ext cx="438619" cy="438619"/>
            </a:xfrm>
            <a:prstGeom prst="rect">
              <a:avLst/>
            </a:prstGeom>
          </p:spPr>
        </p:pic>
      </p:grpSp>
      <p:grpSp>
        <p:nvGrpSpPr>
          <p:cNvPr id="6" name="Group 6"/>
          <p:cNvGrpSpPr/>
          <p:nvPr/>
        </p:nvGrpSpPr>
        <p:grpSpPr>
          <a:xfrm>
            <a:off x="1187631" y="3253549"/>
            <a:ext cx="4604065" cy="670751"/>
            <a:chOff x="0" y="0"/>
            <a:chExt cx="6138753" cy="894335"/>
          </a:xfrm>
        </p:grpSpPr>
        <p:grpSp>
          <p:nvGrpSpPr>
            <p:cNvPr id="7" name="Group 7"/>
            <p:cNvGrpSpPr/>
            <p:nvPr/>
          </p:nvGrpSpPr>
          <p:grpSpPr>
            <a:xfrm rot="5400000">
              <a:off x="97682" y="-97682"/>
              <a:ext cx="894335" cy="1089699"/>
              <a:chOff x="0" y="0"/>
              <a:chExt cx="2354580" cy="2868930"/>
            </a:xfrm>
          </p:grpSpPr>
          <p:sp>
            <p:nvSpPr>
              <p:cNvPr id="8" name="Freeform 8"/>
              <p:cNvSpPr/>
              <p:nvPr/>
            </p:nvSpPr>
            <p:spPr>
              <a:xfrm>
                <a:off x="0" y="0"/>
                <a:ext cx="2353310" cy="2868930"/>
              </a:xfrm>
              <a:custGeom>
                <a:avLst/>
                <a:gdLst/>
                <a:ahLst/>
                <a:cxnLst/>
                <a:rect l="l" t="t" r="r" b="b"/>
                <a:pathLst>
                  <a:path w="2353310" h="286893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000000"/>
              </a:solidFill>
            </p:spPr>
          </p:sp>
        </p:grpSp>
        <p:grpSp>
          <p:nvGrpSpPr>
            <p:cNvPr id="9" name="Group 9"/>
            <p:cNvGrpSpPr/>
            <p:nvPr/>
          </p:nvGrpSpPr>
          <p:grpSpPr>
            <a:xfrm rot="-5400000">
              <a:off x="5146736" y="-97682"/>
              <a:ext cx="894335" cy="1089699"/>
              <a:chOff x="0" y="0"/>
              <a:chExt cx="2354580" cy="2868930"/>
            </a:xfrm>
          </p:grpSpPr>
          <p:sp>
            <p:nvSpPr>
              <p:cNvPr id="10" name="Freeform 10"/>
              <p:cNvSpPr/>
              <p:nvPr/>
            </p:nvSpPr>
            <p:spPr>
              <a:xfrm>
                <a:off x="0" y="0"/>
                <a:ext cx="2353310" cy="2868930"/>
              </a:xfrm>
              <a:custGeom>
                <a:avLst/>
                <a:gdLst/>
                <a:ahLst/>
                <a:cxnLst/>
                <a:rect l="l" t="t" r="r" b="b"/>
                <a:pathLst>
                  <a:path w="2353310" h="286893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000000"/>
              </a:solidFill>
            </p:spPr>
          </p:sp>
        </p:grpSp>
        <p:grpSp>
          <p:nvGrpSpPr>
            <p:cNvPr id="11" name="Group 11"/>
            <p:cNvGrpSpPr/>
            <p:nvPr/>
          </p:nvGrpSpPr>
          <p:grpSpPr>
            <a:xfrm>
              <a:off x="698002" y="0"/>
              <a:ext cx="4895902" cy="894335"/>
              <a:chOff x="0" y="0"/>
              <a:chExt cx="1133005" cy="206966"/>
            </a:xfrm>
          </p:grpSpPr>
          <p:sp>
            <p:nvSpPr>
              <p:cNvPr id="12" name="Freeform 12"/>
              <p:cNvSpPr/>
              <p:nvPr/>
            </p:nvSpPr>
            <p:spPr>
              <a:xfrm>
                <a:off x="0" y="0"/>
                <a:ext cx="1133005" cy="206966"/>
              </a:xfrm>
              <a:custGeom>
                <a:avLst/>
                <a:gdLst/>
                <a:ahLst/>
                <a:cxnLst/>
                <a:rect l="l" t="t" r="r" b="b"/>
                <a:pathLst>
                  <a:path w="1133005" h="206966">
                    <a:moveTo>
                      <a:pt x="0" y="0"/>
                    </a:moveTo>
                    <a:lnTo>
                      <a:pt x="1133005" y="0"/>
                    </a:lnTo>
                    <a:lnTo>
                      <a:pt x="1133005" y="206966"/>
                    </a:lnTo>
                    <a:lnTo>
                      <a:pt x="0" y="206966"/>
                    </a:lnTo>
                    <a:close/>
                  </a:path>
                </a:pathLst>
              </a:custGeom>
              <a:solidFill>
                <a:srgbClr val="000000"/>
              </a:solidFill>
            </p:spPr>
          </p:sp>
        </p:grpSp>
      </p:grpSp>
      <p:sp>
        <p:nvSpPr>
          <p:cNvPr id="13" name="TextBox 13"/>
          <p:cNvSpPr txBox="1"/>
          <p:nvPr/>
        </p:nvSpPr>
        <p:spPr>
          <a:xfrm>
            <a:off x="1187631" y="1790700"/>
            <a:ext cx="7146415" cy="1285029"/>
          </a:xfrm>
          <a:prstGeom prst="rect">
            <a:avLst/>
          </a:prstGeom>
        </p:spPr>
        <p:txBody>
          <a:bodyPr lIns="0" tIns="0" rIns="0" bIns="0" rtlCol="0" anchor="t">
            <a:spAutoFit/>
          </a:bodyPr>
          <a:lstStyle/>
          <a:p>
            <a:pPr>
              <a:lnSpc>
                <a:spcPts val="9900"/>
              </a:lnSpc>
            </a:pPr>
            <a:r>
              <a:rPr lang="en-US" sz="9000" dirty="0">
                <a:solidFill>
                  <a:srgbClr val="000000"/>
                </a:solidFill>
                <a:latin typeface="Glacial Indifference"/>
              </a:rPr>
              <a:t>Background</a:t>
            </a:r>
          </a:p>
        </p:txBody>
      </p:sp>
      <p:sp>
        <p:nvSpPr>
          <p:cNvPr id="14" name="TextBox 14"/>
          <p:cNvSpPr txBox="1"/>
          <p:nvPr/>
        </p:nvSpPr>
        <p:spPr>
          <a:xfrm>
            <a:off x="1178106" y="4229100"/>
            <a:ext cx="7431007" cy="5738494"/>
          </a:xfrm>
          <a:prstGeom prst="rect">
            <a:avLst/>
          </a:prstGeom>
        </p:spPr>
        <p:txBody>
          <a:bodyPr lIns="0" tIns="0" rIns="0" bIns="0" rtlCol="0" anchor="t">
            <a:spAutoFit/>
          </a:bodyPr>
          <a:lstStyle/>
          <a:p>
            <a:pPr>
              <a:lnSpc>
                <a:spcPts val="3034"/>
              </a:lnSpc>
            </a:pPr>
            <a:r>
              <a:rPr lang="en-US" sz="2167" spc="86" dirty="0">
                <a:solidFill>
                  <a:srgbClr val="000000"/>
                </a:solidFill>
                <a:latin typeface="Open Sauce Light"/>
              </a:rPr>
              <a:t>Machine Learning has found widespread applications in various industries worldwide, including the healthcare sector. With its potential to analyze large datasets and make accurate predictions, Machine Learning can be utilized in predicting the presence, heart diseases, and other medical conditions. Early prediction of such diseases can provide valuable insights to healthcare professionals, enabling them to tailor their diagnoses and treatments on a per-patient basis. In this research project, our focus is on predicting possible heart diseases using Machine Learning algorithms. We conduct a comparative analysis of several popular classifiers, including decision tree, Naïve Bayes, logistic regression, support vector machine (SVM), and random forest. </a:t>
            </a:r>
          </a:p>
        </p:txBody>
      </p:sp>
      <p:grpSp>
        <p:nvGrpSpPr>
          <p:cNvPr id="15" name="Group 15"/>
          <p:cNvGrpSpPr/>
          <p:nvPr/>
        </p:nvGrpSpPr>
        <p:grpSpPr>
          <a:xfrm>
            <a:off x="17144897" y="4848912"/>
            <a:ext cx="749555" cy="294588"/>
            <a:chOff x="0" y="0"/>
            <a:chExt cx="999406" cy="392784"/>
          </a:xfrm>
        </p:grpSpPr>
        <p:sp>
          <p:nvSpPr>
            <p:cNvPr id="16" name="TextBox 16"/>
            <p:cNvSpPr txBox="1"/>
            <p:nvPr/>
          </p:nvSpPr>
          <p:spPr>
            <a:xfrm>
              <a:off x="394147" y="-19050"/>
              <a:ext cx="605260" cy="411834"/>
            </a:xfrm>
            <a:prstGeom prst="rect">
              <a:avLst/>
            </a:prstGeom>
          </p:spPr>
          <p:txBody>
            <a:bodyPr lIns="0" tIns="0" rIns="0" bIns="0" rtlCol="0" anchor="t">
              <a:spAutoFit/>
            </a:bodyPr>
            <a:lstStyle/>
            <a:p>
              <a:pPr algn="r">
                <a:lnSpc>
                  <a:spcPts val="2400"/>
                </a:lnSpc>
              </a:pPr>
              <a:r>
                <a:rPr lang="en-US" sz="2000" spc="200">
                  <a:solidFill>
                    <a:srgbClr val="000000"/>
                  </a:solidFill>
                  <a:latin typeface="Glacial Indifference Bold"/>
                </a:rPr>
                <a:t>04</a:t>
              </a:r>
            </a:p>
          </p:txBody>
        </p:sp>
        <p:sp>
          <p:nvSpPr>
            <p:cNvPr id="17" name="AutoShape 17"/>
            <p:cNvSpPr/>
            <p:nvPr/>
          </p:nvSpPr>
          <p:spPr>
            <a:xfrm rot="-5400000">
              <a:off x="194137" y="-16317"/>
              <a:ext cx="43972" cy="432247"/>
            </a:xfrm>
            <a:prstGeom prst="rect">
              <a:avLst/>
            </a:prstGeom>
            <a:solidFill>
              <a:srgbClr val="000000"/>
            </a:solidFill>
          </p:spPr>
        </p:sp>
      </p:grpSp>
      <p:pic>
        <p:nvPicPr>
          <p:cNvPr id="18" name="Picture 18"/>
          <p:cNvPicPr>
            <a:picLocks noChangeAspect="1"/>
          </p:cNvPicPr>
          <p:nvPr/>
        </p:nvPicPr>
        <p:blipFill>
          <a:blip r:embed="rId3"/>
          <a:srcRect/>
          <a:stretch>
            <a:fillRect/>
          </a:stretch>
        </p:blipFill>
        <p:spPr>
          <a:xfrm>
            <a:off x="17499545" y="9552243"/>
            <a:ext cx="394907" cy="262793"/>
          </a:xfrm>
          <a:prstGeom prst="rect">
            <a:avLst/>
          </a:prstGeom>
        </p:spPr>
      </p:pic>
      <p:pic>
        <p:nvPicPr>
          <p:cNvPr id="19" name="Picture 19"/>
          <p:cNvPicPr>
            <a:picLocks noChangeAspect="1"/>
          </p:cNvPicPr>
          <p:nvPr/>
        </p:nvPicPr>
        <p:blipFill>
          <a:blip r:embed="rId4"/>
          <a:srcRect/>
          <a:stretch>
            <a:fillRect/>
          </a:stretch>
        </p:blipFill>
        <p:spPr>
          <a:xfrm>
            <a:off x="11099380" y="1578619"/>
            <a:ext cx="5276024" cy="7129762"/>
          </a:xfrm>
          <a:prstGeom prst="rect">
            <a:avLst/>
          </a:prstGeom>
        </p:spPr>
      </p:pic>
      <p:sp>
        <p:nvSpPr>
          <p:cNvPr id="20" name="TextBox 20"/>
          <p:cNvSpPr txBox="1"/>
          <p:nvPr/>
        </p:nvSpPr>
        <p:spPr>
          <a:xfrm>
            <a:off x="1450460" y="3390467"/>
            <a:ext cx="3932599" cy="381433"/>
          </a:xfrm>
          <a:prstGeom prst="rect">
            <a:avLst/>
          </a:prstGeom>
        </p:spPr>
        <p:txBody>
          <a:bodyPr lIns="0" tIns="0" rIns="0" bIns="0" rtlCol="0" anchor="t">
            <a:spAutoFit/>
          </a:bodyPr>
          <a:lstStyle/>
          <a:p>
            <a:pPr algn="ctr">
              <a:lnSpc>
                <a:spcPts val="3112"/>
              </a:lnSpc>
            </a:pPr>
            <a:r>
              <a:rPr lang="en-US" sz="2394" spc="95" dirty="0">
                <a:solidFill>
                  <a:srgbClr val="FFFFFF"/>
                </a:solidFill>
                <a:latin typeface="Open Sauce Light"/>
              </a:rPr>
              <a:t>Overview of the project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7499545" y="535253"/>
            <a:ext cx="493447" cy="493447"/>
            <a:chOff x="0" y="0"/>
            <a:chExt cx="657929" cy="657929"/>
          </a:xfrm>
        </p:grpSpPr>
        <p:grpSp>
          <p:nvGrpSpPr>
            <p:cNvPr id="3" name="Group 3"/>
            <p:cNvGrpSpPr>
              <a:grpSpLocks noChangeAspect="1"/>
            </p:cNvGrpSpPr>
            <p:nvPr/>
          </p:nvGrpSpPr>
          <p:grpSpPr>
            <a:xfrm>
              <a:off x="0" y="0"/>
              <a:ext cx="657929" cy="657929"/>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p:spPr>
          </p:sp>
        </p:grpSp>
        <p:pic>
          <p:nvPicPr>
            <p:cNvPr id="5" name="Picture 5"/>
            <p:cNvPicPr>
              <a:picLocks noChangeAspect="1"/>
            </p:cNvPicPr>
            <p:nvPr/>
          </p:nvPicPr>
          <p:blipFill>
            <a:blip r:embed="rId2"/>
            <a:srcRect/>
            <a:stretch>
              <a:fillRect/>
            </a:stretch>
          </p:blipFill>
          <p:spPr>
            <a:xfrm rot="5400000">
              <a:off x="109655" y="109655"/>
              <a:ext cx="438619" cy="438619"/>
            </a:xfrm>
            <a:prstGeom prst="rect">
              <a:avLst/>
            </a:prstGeom>
          </p:spPr>
        </p:pic>
      </p:grpSp>
      <p:grpSp>
        <p:nvGrpSpPr>
          <p:cNvPr id="6" name="Group 6"/>
          <p:cNvGrpSpPr/>
          <p:nvPr/>
        </p:nvGrpSpPr>
        <p:grpSpPr>
          <a:xfrm>
            <a:off x="17144897" y="4848912"/>
            <a:ext cx="749555" cy="294588"/>
            <a:chOff x="0" y="0"/>
            <a:chExt cx="999406" cy="392784"/>
          </a:xfrm>
        </p:grpSpPr>
        <p:sp>
          <p:nvSpPr>
            <p:cNvPr id="7" name="TextBox 7"/>
            <p:cNvSpPr txBox="1"/>
            <p:nvPr/>
          </p:nvSpPr>
          <p:spPr>
            <a:xfrm>
              <a:off x="394147" y="-19050"/>
              <a:ext cx="605260" cy="411834"/>
            </a:xfrm>
            <a:prstGeom prst="rect">
              <a:avLst/>
            </a:prstGeom>
          </p:spPr>
          <p:txBody>
            <a:bodyPr lIns="0" tIns="0" rIns="0" bIns="0" rtlCol="0" anchor="t">
              <a:spAutoFit/>
            </a:bodyPr>
            <a:lstStyle/>
            <a:p>
              <a:pPr algn="r">
                <a:lnSpc>
                  <a:spcPts val="2400"/>
                </a:lnSpc>
              </a:pPr>
              <a:r>
                <a:rPr lang="en-US" sz="2000" spc="200">
                  <a:solidFill>
                    <a:srgbClr val="000000"/>
                  </a:solidFill>
                  <a:latin typeface="Glacial Indifference Bold"/>
                </a:rPr>
                <a:t>05</a:t>
              </a:r>
            </a:p>
          </p:txBody>
        </p:sp>
        <p:sp>
          <p:nvSpPr>
            <p:cNvPr id="8" name="AutoShape 8"/>
            <p:cNvSpPr/>
            <p:nvPr/>
          </p:nvSpPr>
          <p:spPr>
            <a:xfrm rot="-5400000">
              <a:off x="194137" y="-16317"/>
              <a:ext cx="43972" cy="432247"/>
            </a:xfrm>
            <a:prstGeom prst="rect">
              <a:avLst/>
            </a:prstGeom>
            <a:solidFill>
              <a:srgbClr val="000000"/>
            </a:solidFill>
          </p:spPr>
        </p:sp>
      </p:grpSp>
      <p:grpSp>
        <p:nvGrpSpPr>
          <p:cNvPr id="9" name="Group 9"/>
          <p:cNvGrpSpPr/>
          <p:nvPr/>
        </p:nvGrpSpPr>
        <p:grpSpPr>
          <a:xfrm>
            <a:off x="5435114" y="4221352"/>
            <a:ext cx="1423672" cy="1198452"/>
            <a:chOff x="0" y="0"/>
            <a:chExt cx="1898229" cy="1597936"/>
          </a:xfrm>
        </p:grpSpPr>
        <p:pic>
          <p:nvPicPr>
            <p:cNvPr id="10" name="Picture 10"/>
            <p:cNvPicPr>
              <a:picLocks noChangeAspect="1"/>
            </p:cNvPicPr>
            <p:nvPr/>
          </p:nvPicPr>
          <p:blipFill>
            <a:blip r:embed="rId3"/>
            <a:srcRect/>
            <a:stretch>
              <a:fillRect/>
            </a:stretch>
          </p:blipFill>
          <p:spPr>
            <a:xfrm rot="-5646314">
              <a:off x="295205" y="-9981"/>
              <a:ext cx="1485925" cy="1617899"/>
            </a:xfrm>
            <a:prstGeom prst="rect">
              <a:avLst/>
            </a:prstGeom>
          </p:spPr>
        </p:pic>
        <p:pic>
          <p:nvPicPr>
            <p:cNvPr id="11" name="Picture 11"/>
            <p:cNvPicPr>
              <a:picLocks noChangeAspect="1"/>
            </p:cNvPicPr>
            <p:nvPr/>
          </p:nvPicPr>
          <p:blipFill>
            <a:blip r:embed="rId4"/>
            <a:srcRect/>
            <a:stretch>
              <a:fillRect/>
            </a:stretch>
          </p:blipFill>
          <p:spPr>
            <a:xfrm>
              <a:off x="0" y="69248"/>
              <a:ext cx="1381233" cy="1205440"/>
            </a:xfrm>
            <a:prstGeom prst="rect">
              <a:avLst/>
            </a:prstGeom>
          </p:spPr>
        </p:pic>
      </p:grpSp>
      <p:grpSp>
        <p:nvGrpSpPr>
          <p:cNvPr id="12" name="Group 12"/>
          <p:cNvGrpSpPr/>
          <p:nvPr/>
        </p:nvGrpSpPr>
        <p:grpSpPr>
          <a:xfrm>
            <a:off x="11209592" y="4118616"/>
            <a:ext cx="1279385" cy="1213424"/>
            <a:chOff x="0" y="0"/>
            <a:chExt cx="1705846" cy="1617899"/>
          </a:xfrm>
        </p:grpSpPr>
        <p:pic>
          <p:nvPicPr>
            <p:cNvPr id="13" name="Picture 13"/>
            <p:cNvPicPr>
              <a:picLocks noChangeAspect="1"/>
            </p:cNvPicPr>
            <p:nvPr/>
          </p:nvPicPr>
          <p:blipFill>
            <a:blip r:embed="rId5"/>
            <a:srcRect/>
            <a:stretch>
              <a:fillRect/>
            </a:stretch>
          </p:blipFill>
          <p:spPr>
            <a:xfrm>
              <a:off x="0" y="0"/>
              <a:ext cx="1485925" cy="1617899"/>
            </a:xfrm>
            <a:prstGeom prst="rect">
              <a:avLst/>
            </a:prstGeom>
          </p:spPr>
        </p:pic>
        <p:pic>
          <p:nvPicPr>
            <p:cNvPr id="14" name="Picture 14"/>
            <p:cNvPicPr>
              <a:picLocks noChangeAspect="1"/>
            </p:cNvPicPr>
            <p:nvPr/>
          </p:nvPicPr>
          <p:blipFill>
            <a:blip r:embed="rId6"/>
            <a:srcRect/>
            <a:stretch>
              <a:fillRect/>
            </a:stretch>
          </p:blipFill>
          <p:spPr>
            <a:xfrm>
              <a:off x="421805" y="434431"/>
              <a:ext cx="1284041" cy="1078595"/>
            </a:xfrm>
            <a:prstGeom prst="rect">
              <a:avLst/>
            </a:prstGeom>
          </p:spPr>
        </p:pic>
      </p:grpSp>
      <p:sp>
        <p:nvSpPr>
          <p:cNvPr id="15" name="TextBox 15"/>
          <p:cNvSpPr txBox="1"/>
          <p:nvPr/>
        </p:nvSpPr>
        <p:spPr>
          <a:xfrm>
            <a:off x="5570792" y="2452089"/>
            <a:ext cx="7146415" cy="1285029"/>
          </a:xfrm>
          <a:prstGeom prst="rect">
            <a:avLst/>
          </a:prstGeom>
        </p:spPr>
        <p:txBody>
          <a:bodyPr lIns="0" tIns="0" rIns="0" bIns="0" rtlCol="0" anchor="t">
            <a:spAutoFit/>
          </a:bodyPr>
          <a:lstStyle/>
          <a:p>
            <a:pPr algn="ctr">
              <a:lnSpc>
                <a:spcPts val="9900"/>
              </a:lnSpc>
            </a:pPr>
            <a:r>
              <a:rPr lang="en-US" sz="9000">
                <a:solidFill>
                  <a:srgbClr val="000000"/>
                </a:solidFill>
                <a:latin typeface="Glacial Indifference"/>
              </a:rPr>
              <a:t>The Problem</a:t>
            </a:r>
          </a:p>
        </p:txBody>
      </p:sp>
      <p:grpSp>
        <p:nvGrpSpPr>
          <p:cNvPr id="16" name="Group 16"/>
          <p:cNvGrpSpPr/>
          <p:nvPr/>
        </p:nvGrpSpPr>
        <p:grpSpPr>
          <a:xfrm>
            <a:off x="4088958" y="5540395"/>
            <a:ext cx="4383161" cy="1213381"/>
            <a:chOff x="0" y="-19050"/>
            <a:chExt cx="5844215" cy="1617840"/>
          </a:xfrm>
        </p:grpSpPr>
        <p:sp>
          <p:nvSpPr>
            <p:cNvPr id="17" name="TextBox 17"/>
            <p:cNvSpPr txBox="1"/>
            <p:nvPr/>
          </p:nvSpPr>
          <p:spPr>
            <a:xfrm>
              <a:off x="0" y="720088"/>
              <a:ext cx="5844215" cy="878702"/>
            </a:xfrm>
            <a:prstGeom prst="rect">
              <a:avLst/>
            </a:prstGeom>
          </p:spPr>
          <p:txBody>
            <a:bodyPr lIns="0" tIns="0" rIns="0" bIns="0" rtlCol="0" anchor="t">
              <a:spAutoFit/>
            </a:bodyPr>
            <a:lstStyle/>
            <a:p>
              <a:pPr algn="ctr">
                <a:lnSpc>
                  <a:spcPts val="2700"/>
                </a:lnSpc>
              </a:pPr>
              <a:r>
                <a:rPr lang="en-US" sz="1800" spc="72" dirty="0">
                  <a:solidFill>
                    <a:srgbClr val="000000"/>
                  </a:solidFill>
                  <a:latin typeface="Open Sauce Light"/>
                </a:rPr>
                <a:t>To predict Heart Disease using machine learning algorithms</a:t>
              </a:r>
            </a:p>
          </p:txBody>
        </p:sp>
        <p:sp>
          <p:nvSpPr>
            <p:cNvPr id="18" name="TextBox 18"/>
            <p:cNvSpPr txBox="1"/>
            <p:nvPr/>
          </p:nvSpPr>
          <p:spPr>
            <a:xfrm>
              <a:off x="300375" y="-19050"/>
              <a:ext cx="5243465" cy="516126"/>
            </a:xfrm>
            <a:prstGeom prst="rect">
              <a:avLst/>
            </a:prstGeom>
          </p:spPr>
          <p:txBody>
            <a:bodyPr lIns="0" tIns="0" rIns="0" bIns="0" rtlCol="0" anchor="t">
              <a:spAutoFit/>
            </a:bodyPr>
            <a:lstStyle/>
            <a:p>
              <a:pPr algn="ctr">
                <a:lnSpc>
                  <a:spcPts val="3250"/>
                </a:lnSpc>
              </a:pPr>
              <a:r>
                <a:rPr lang="en-US" sz="2499" spc="99">
                  <a:solidFill>
                    <a:srgbClr val="000000"/>
                  </a:solidFill>
                  <a:latin typeface="Open Sauce Light"/>
                </a:rPr>
                <a:t>What we want to solve</a:t>
              </a:r>
            </a:p>
          </p:txBody>
        </p:sp>
      </p:grpSp>
      <p:grpSp>
        <p:nvGrpSpPr>
          <p:cNvPr id="19" name="Group 19"/>
          <p:cNvGrpSpPr/>
          <p:nvPr/>
        </p:nvGrpSpPr>
        <p:grpSpPr>
          <a:xfrm>
            <a:off x="9815881" y="5540395"/>
            <a:ext cx="4383161" cy="2252126"/>
            <a:chOff x="0" y="-19050"/>
            <a:chExt cx="5844215" cy="3002833"/>
          </a:xfrm>
        </p:grpSpPr>
        <p:sp>
          <p:nvSpPr>
            <p:cNvPr id="20" name="TextBox 20"/>
            <p:cNvSpPr txBox="1"/>
            <p:nvPr/>
          </p:nvSpPr>
          <p:spPr>
            <a:xfrm>
              <a:off x="0" y="720088"/>
              <a:ext cx="5844215" cy="2263695"/>
            </a:xfrm>
            <a:prstGeom prst="rect">
              <a:avLst/>
            </a:prstGeom>
          </p:spPr>
          <p:txBody>
            <a:bodyPr lIns="0" tIns="0" rIns="0" bIns="0" rtlCol="0" anchor="t">
              <a:spAutoFit/>
            </a:bodyPr>
            <a:lstStyle/>
            <a:p>
              <a:pPr algn="ctr">
                <a:lnSpc>
                  <a:spcPts val="2700"/>
                </a:lnSpc>
              </a:pPr>
              <a:r>
                <a:rPr lang="en-US" sz="1800" spc="72" dirty="0">
                  <a:solidFill>
                    <a:srgbClr val="000000"/>
                  </a:solidFill>
                  <a:latin typeface="Open Sauce Light"/>
                </a:rPr>
                <a:t>We conduct a comparative analysis of several popular classifiers, including decision tree, Naïve Bayes, logistic regression, support vector machine (SVM), and random forest. </a:t>
              </a:r>
            </a:p>
          </p:txBody>
        </p:sp>
        <p:sp>
          <p:nvSpPr>
            <p:cNvPr id="21" name="TextBox 21"/>
            <p:cNvSpPr txBox="1"/>
            <p:nvPr/>
          </p:nvSpPr>
          <p:spPr>
            <a:xfrm>
              <a:off x="300375" y="-19050"/>
              <a:ext cx="5243466" cy="521510"/>
            </a:xfrm>
            <a:prstGeom prst="rect">
              <a:avLst/>
            </a:prstGeom>
          </p:spPr>
          <p:txBody>
            <a:bodyPr lIns="0" tIns="0" rIns="0" bIns="0" rtlCol="0" anchor="t">
              <a:spAutoFit/>
            </a:bodyPr>
            <a:lstStyle/>
            <a:p>
              <a:pPr algn="ctr">
                <a:lnSpc>
                  <a:spcPts val="3250"/>
                </a:lnSpc>
              </a:pPr>
              <a:r>
                <a:rPr lang="en-US" sz="2499" spc="99" dirty="0">
                  <a:solidFill>
                    <a:srgbClr val="000000"/>
                  </a:solidFill>
                  <a:latin typeface="Open Sauce Light"/>
                </a:rPr>
                <a:t>Research</a:t>
              </a:r>
            </a:p>
          </p:txBody>
        </p:sp>
      </p:grpSp>
      <p:pic>
        <p:nvPicPr>
          <p:cNvPr id="22" name="Picture 22"/>
          <p:cNvPicPr>
            <a:picLocks noChangeAspect="1"/>
          </p:cNvPicPr>
          <p:nvPr/>
        </p:nvPicPr>
        <p:blipFill>
          <a:blip r:embed="rId7"/>
          <a:srcRect/>
          <a:stretch>
            <a:fillRect/>
          </a:stretch>
        </p:blipFill>
        <p:spPr>
          <a:xfrm>
            <a:off x="17499545" y="9552243"/>
            <a:ext cx="394907" cy="26279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7499545" y="535253"/>
            <a:ext cx="493447" cy="493447"/>
            <a:chOff x="0" y="0"/>
            <a:chExt cx="657929" cy="657929"/>
          </a:xfrm>
        </p:grpSpPr>
        <p:grpSp>
          <p:nvGrpSpPr>
            <p:cNvPr id="3" name="Group 3"/>
            <p:cNvGrpSpPr>
              <a:grpSpLocks noChangeAspect="1"/>
            </p:cNvGrpSpPr>
            <p:nvPr/>
          </p:nvGrpSpPr>
          <p:grpSpPr>
            <a:xfrm>
              <a:off x="0" y="0"/>
              <a:ext cx="657929" cy="657929"/>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p:spPr>
          </p:sp>
        </p:grpSp>
        <p:pic>
          <p:nvPicPr>
            <p:cNvPr id="5" name="Picture 5"/>
            <p:cNvPicPr>
              <a:picLocks noChangeAspect="1"/>
            </p:cNvPicPr>
            <p:nvPr/>
          </p:nvPicPr>
          <p:blipFill>
            <a:blip r:embed="rId2"/>
            <a:srcRect/>
            <a:stretch>
              <a:fillRect/>
            </a:stretch>
          </p:blipFill>
          <p:spPr>
            <a:xfrm rot="5400000">
              <a:off x="109655" y="109655"/>
              <a:ext cx="438619" cy="438619"/>
            </a:xfrm>
            <a:prstGeom prst="rect">
              <a:avLst/>
            </a:prstGeom>
          </p:spPr>
        </p:pic>
      </p:grpSp>
      <p:grpSp>
        <p:nvGrpSpPr>
          <p:cNvPr id="6" name="Group 6"/>
          <p:cNvGrpSpPr/>
          <p:nvPr/>
        </p:nvGrpSpPr>
        <p:grpSpPr>
          <a:xfrm>
            <a:off x="17144897" y="4848912"/>
            <a:ext cx="749555" cy="294588"/>
            <a:chOff x="0" y="0"/>
            <a:chExt cx="999406" cy="392784"/>
          </a:xfrm>
        </p:grpSpPr>
        <p:sp>
          <p:nvSpPr>
            <p:cNvPr id="7" name="TextBox 7"/>
            <p:cNvSpPr txBox="1"/>
            <p:nvPr/>
          </p:nvSpPr>
          <p:spPr>
            <a:xfrm>
              <a:off x="394147" y="-19050"/>
              <a:ext cx="605260" cy="411834"/>
            </a:xfrm>
            <a:prstGeom prst="rect">
              <a:avLst/>
            </a:prstGeom>
          </p:spPr>
          <p:txBody>
            <a:bodyPr lIns="0" tIns="0" rIns="0" bIns="0" rtlCol="0" anchor="t">
              <a:spAutoFit/>
            </a:bodyPr>
            <a:lstStyle/>
            <a:p>
              <a:pPr algn="r">
                <a:lnSpc>
                  <a:spcPts val="2400"/>
                </a:lnSpc>
              </a:pPr>
              <a:r>
                <a:rPr lang="en-US" sz="2000" spc="200">
                  <a:solidFill>
                    <a:srgbClr val="000000"/>
                  </a:solidFill>
                  <a:latin typeface="Glacial Indifference Bold"/>
                </a:rPr>
                <a:t>07</a:t>
              </a:r>
            </a:p>
          </p:txBody>
        </p:sp>
        <p:sp>
          <p:nvSpPr>
            <p:cNvPr id="8" name="AutoShape 8"/>
            <p:cNvSpPr/>
            <p:nvPr/>
          </p:nvSpPr>
          <p:spPr>
            <a:xfrm rot="-5400000">
              <a:off x="194137" y="-16317"/>
              <a:ext cx="43972" cy="432247"/>
            </a:xfrm>
            <a:prstGeom prst="rect">
              <a:avLst/>
            </a:prstGeom>
            <a:solidFill>
              <a:srgbClr val="000000"/>
            </a:solidFill>
          </p:spPr>
        </p:sp>
      </p:grpSp>
      <p:sp>
        <p:nvSpPr>
          <p:cNvPr id="9" name="TextBox 9"/>
          <p:cNvSpPr txBox="1"/>
          <p:nvPr/>
        </p:nvSpPr>
        <p:spPr>
          <a:xfrm>
            <a:off x="1887859" y="2137607"/>
            <a:ext cx="8760966" cy="2522434"/>
          </a:xfrm>
          <a:prstGeom prst="rect">
            <a:avLst/>
          </a:prstGeom>
        </p:spPr>
        <p:txBody>
          <a:bodyPr lIns="0" tIns="0" rIns="0" bIns="0" rtlCol="0" anchor="t">
            <a:spAutoFit/>
          </a:bodyPr>
          <a:lstStyle/>
          <a:p>
            <a:pPr>
              <a:lnSpc>
                <a:spcPts val="9899"/>
              </a:lnSpc>
            </a:pPr>
            <a:r>
              <a:rPr lang="en-US" sz="8999" dirty="0">
                <a:solidFill>
                  <a:srgbClr val="000000"/>
                </a:solidFill>
                <a:latin typeface="Glacial Indifference"/>
              </a:rPr>
              <a:t>Significance</a:t>
            </a:r>
          </a:p>
          <a:p>
            <a:pPr>
              <a:lnSpc>
                <a:spcPts val="9899"/>
              </a:lnSpc>
            </a:pPr>
            <a:r>
              <a:rPr lang="en-US" sz="8999" dirty="0">
                <a:solidFill>
                  <a:srgbClr val="000000"/>
                </a:solidFill>
                <a:latin typeface="Glacial Indifference"/>
              </a:rPr>
              <a:t>of the Project</a:t>
            </a:r>
          </a:p>
        </p:txBody>
      </p:sp>
      <p:sp>
        <p:nvSpPr>
          <p:cNvPr id="10" name="TextBox 10"/>
          <p:cNvSpPr txBox="1"/>
          <p:nvPr/>
        </p:nvSpPr>
        <p:spPr>
          <a:xfrm>
            <a:off x="2147382" y="5015256"/>
            <a:ext cx="11568618" cy="3152594"/>
          </a:xfrm>
          <a:prstGeom prst="rect">
            <a:avLst/>
          </a:prstGeom>
        </p:spPr>
        <p:txBody>
          <a:bodyPr wrap="square" lIns="0" tIns="0" rIns="0" bIns="0" rtlCol="0" anchor="t">
            <a:spAutoFit/>
          </a:bodyPr>
          <a:lstStyle/>
          <a:p>
            <a:pPr algn="just">
              <a:lnSpc>
                <a:spcPct val="150000"/>
              </a:lnSpc>
            </a:pPr>
            <a:r>
              <a:rPr lang="en-US" sz="2800" spc="72" dirty="0">
                <a:solidFill>
                  <a:srgbClr val="000000"/>
                </a:solidFill>
                <a:latin typeface="Open Sauce Light"/>
              </a:rPr>
              <a:t>It has a wide scope in the field of Healthcare sector. As in many countries, the healthcare systems have already been overwhelmed and the manual thorough study is time-consuming. Hence, a number of physicians uses rough </a:t>
            </a:r>
          </a:p>
          <a:p>
            <a:pPr algn="just">
              <a:lnSpc>
                <a:spcPct val="150000"/>
              </a:lnSpc>
            </a:pPr>
            <a:r>
              <a:rPr lang="en-US" sz="2800" spc="72" dirty="0">
                <a:solidFill>
                  <a:srgbClr val="000000"/>
                </a:solidFill>
                <a:latin typeface="Open Sauce Light"/>
              </a:rPr>
              <a:t>measures for the evaluation, this demands into the automation.</a:t>
            </a:r>
          </a:p>
        </p:txBody>
      </p:sp>
      <p:pic>
        <p:nvPicPr>
          <p:cNvPr id="37" name="Picture 37"/>
          <p:cNvPicPr>
            <a:picLocks noChangeAspect="1"/>
          </p:cNvPicPr>
          <p:nvPr/>
        </p:nvPicPr>
        <p:blipFill>
          <a:blip r:embed="rId3"/>
          <a:srcRect/>
          <a:stretch>
            <a:fillRect/>
          </a:stretch>
        </p:blipFill>
        <p:spPr>
          <a:xfrm>
            <a:off x="17499545" y="9552243"/>
            <a:ext cx="394907" cy="26279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0" y="5726004"/>
            <a:ext cx="18288000" cy="4560996"/>
            <a:chOff x="0" y="0"/>
            <a:chExt cx="6186311" cy="1542856"/>
          </a:xfrm>
        </p:grpSpPr>
        <p:sp>
          <p:nvSpPr>
            <p:cNvPr id="3" name="Freeform 3"/>
            <p:cNvSpPr/>
            <p:nvPr/>
          </p:nvSpPr>
          <p:spPr>
            <a:xfrm>
              <a:off x="0" y="0"/>
              <a:ext cx="6186311" cy="1542856"/>
            </a:xfrm>
            <a:custGeom>
              <a:avLst/>
              <a:gdLst/>
              <a:ahLst/>
              <a:cxnLst/>
              <a:rect l="l" t="t" r="r" b="b"/>
              <a:pathLst>
                <a:path w="6186311" h="1542856">
                  <a:moveTo>
                    <a:pt x="6061851" y="1542856"/>
                  </a:moveTo>
                  <a:lnTo>
                    <a:pt x="124460" y="1542856"/>
                  </a:lnTo>
                  <a:cubicBezTo>
                    <a:pt x="55880" y="1542856"/>
                    <a:pt x="0" y="1486976"/>
                    <a:pt x="0" y="1418395"/>
                  </a:cubicBezTo>
                  <a:lnTo>
                    <a:pt x="0" y="124460"/>
                  </a:lnTo>
                  <a:cubicBezTo>
                    <a:pt x="0" y="55880"/>
                    <a:pt x="55880" y="0"/>
                    <a:pt x="124460" y="0"/>
                  </a:cubicBezTo>
                  <a:lnTo>
                    <a:pt x="6061851" y="0"/>
                  </a:lnTo>
                  <a:cubicBezTo>
                    <a:pt x="6130431" y="0"/>
                    <a:pt x="6186311" y="55880"/>
                    <a:pt x="6186311" y="124460"/>
                  </a:cubicBezTo>
                  <a:lnTo>
                    <a:pt x="6186311" y="1418396"/>
                  </a:lnTo>
                  <a:cubicBezTo>
                    <a:pt x="6186311" y="1486976"/>
                    <a:pt x="6130431" y="1542856"/>
                    <a:pt x="6061851" y="1542856"/>
                  </a:cubicBezTo>
                  <a:close/>
                </a:path>
              </a:pathLst>
            </a:custGeom>
            <a:solidFill>
              <a:srgbClr val="15253D"/>
            </a:solidFill>
          </p:spPr>
        </p:sp>
      </p:grpSp>
      <p:grpSp>
        <p:nvGrpSpPr>
          <p:cNvPr id="4" name="Group 4"/>
          <p:cNvGrpSpPr/>
          <p:nvPr/>
        </p:nvGrpSpPr>
        <p:grpSpPr>
          <a:xfrm>
            <a:off x="1368934" y="4396791"/>
            <a:ext cx="2956323" cy="3789750"/>
            <a:chOff x="0" y="0"/>
            <a:chExt cx="1000040" cy="1281965"/>
          </a:xfrm>
        </p:grpSpPr>
        <p:sp>
          <p:nvSpPr>
            <p:cNvPr id="5" name="Freeform 5"/>
            <p:cNvSpPr/>
            <p:nvPr/>
          </p:nvSpPr>
          <p:spPr>
            <a:xfrm>
              <a:off x="0" y="0"/>
              <a:ext cx="1000040" cy="1281965"/>
            </a:xfrm>
            <a:custGeom>
              <a:avLst/>
              <a:gdLst/>
              <a:ahLst/>
              <a:cxnLst/>
              <a:rect l="l" t="t" r="r" b="b"/>
              <a:pathLst>
                <a:path w="1000040" h="1281965">
                  <a:moveTo>
                    <a:pt x="875580" y="1281965"/>
                  </a:moveTo>
                  <a:lnTo>
                    <a:pt x="124460" y="1281965"/>
                  </a:lnTo>
                  <a:cubicBezTo>
                    <a:pt x="55880" y="1281965"/>
                    <a:pt x="0" y="1226085"/>
                    <a:pt x="0" y="1157505"/>
                  </a:cubicBezTo>
                  <a:lnTo>
                    <a:pt x="0" y="124460"/>
                  </a:lnTo>
                  <a:cubicBezTo>
                    <a:pt x="0" y="55880"/>
                    <a:pt x="55880" y="0"/>
                    <a:pt x="124460" y="0"/>
                  </a:cubicBezTo>
                  <a:lnTo>
                    <a:pt x="875580" y="0"/>
                  </a:lnTo>
                  <a:cubicBezTo>
                    <a:pt x="944160" y="0"/>
                    <a:pt x="1000040" y="55880"/>
                    <a:pt x="1000040" y="124460"/>
                  </a:cubicBezTo>
                  <a:lnTo>
                    <a:pt x="1000040" y="1157505"/>
                  </a:lnTo>
                  <a:cubicBezTo>
                    <a:pt x="1000040" y="1226085"/>
                    <a:pt x="944160" y="1281965"/>
                    <a:pt x="875580" y="1281965"/>
                  </a:cubicBezTo>
                  <a:close/>
                </a:path>
              </a:pathLst>
            </a:custGeom>
            <a:solidFill>
              <a:srgbClr val="FFFFFF"/>
            </a:solidFill>
          </p:spPr>
        </p:sp>
      </p:grpSp>
      <p:grpSp>
        <p:nvGrpSpPr>
          <p:cNvPr id="6" name="Group 6"/>
          <p:cNvGrpSpPr/>
          <p:nvPr/>
        </p:nvGrpSpPr>
        <p:grpSpPr>
          <a:xfrm>
            <a:off x="2444122" y="5323030"/>
            <a:ext cx="805948" cy="805948"/>
            <a:chOff x="0" y="0"/>
            <a:chExt cx="1074597" cy="1074597"/>
          </a:xfrm>
        </p:grpSpPr>
        <p:grpSp>
          <p:nvGrpSpPr>
            <p:cNvPr id="7" name="Group 7"/>
            <p:cNvGrpSpPr/>
            <p:nvPr/>
          </p:nvGrpSpPr>
          <p:grpSpPr>
            <a:xfrm>
              <a:off x="0" y="0"/>
              <a:ext cx="1074597" cy="1074597"/>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C3C4D"/>
              </a:solidFill>
            </p:spPr>
          </p:sp>
        </p:grpSp>
        <p:pic>
          <p:nvPicPr>
            <p:cNvPr id="9" name="Picture 9"/>
            <p:cNvPicPr>
              <a:picLocks noChangeAspect="1"/>
            </p:cNvPicPr>
            <p:nvPr/>
          </p:nvPicPr>
          <p:blipFill>
            <a:blip r:embed="rId2"/>
            <a:srcRect/>
            <a:stretch>
              <a:fillRect/>
            </a:stretch>
          </p:blipFill>
          <p:spPr>
            <a:xfrm>
              <a:off x="278012" y="169814"/>
              <a:ext cx="543973" cy="582568"/>
            </a:xfrm>
            <a:prstGeom prst="rect">
              <a:avLst/>
            </a:prstGeom>
          </p:spPr>
        </p:pic>
      </p:grpSp>
      <p:grpSp>
        <p:nvGrpSpPr>
          <p:cNvPr id="10" name="Group 10"/>
          <p:cNvGrpSpPr/>
          <p:nvPr/>
        </p:nvGrpSpPr>
        <p:grpSpPr>
          <a:xfrm>
            <a:off x="3817284" y="1739925"/>
            <a:ext cx="10653432" cy="1513456"/>
            <a:chOff x="0" y="0"/>
            <a:chExt cx="14204575" cy="2017942"/>
          </a:xfrm>
        </p:grpSpPr>
        <p:sp>
          <p:nvSpPr>
            <p:cNvPr id="11" name="TextBox 11"/>
            <p:cNvSpPr txBox="1"/>
            <p:nvPr/>
          </p:nvSpPr>
          <p:spPr>
            <a:xfrm>
              <a:off x="0" y="0"/>
              <a:ext cx="14204575" cy="1239143"/>
            </a:xfrm>
            <a:prstGeom prst="rect">
              <a:avLst/>
            </a:prstGeom>
          </p:spPr>
          <p:txBody>
            <a:bodyPr lIns="0" tIns="0" rIns="0" bIns="0" rtlCol="0" anchor="t">
              <a:spAutoFit/>
            </a:bodyPr>
            <a:lstStyle/>
            <a:p>
              <a:pPr marL="0" lvl="0" indent="0" algn="ctr">
                <a:lnSpc>
                  <a:spcPts val="7680"/>
                </a:lnSpc>
                <a:spcBef>
                  <a:spcPct val="0"/>
                </a:spcBef>
              </a:pPr>
              <a:r>
                <a:rPr lang="en-US" sz="6400" dirty="0">
                  <a:solidFill>
                    <a:srgbClr val="FFFFFF"/>
                  </a:solidFill>
                  <a:latin typeface="Aileron Regular Bold" panose="020B0604020202020204" charset="0"/>
                </a:rPr>
                <a:t>Key Opportunities</a:t>
              </a:r>
            </a:p>
          </p:txBody>
        </p:sp>
        <p:sp>
          <p:nvSpPr>
            <p:cNvPr id="12" name="TextBox 12"/>
            <p:cNvSpPr txBox="1"/>
            <p:nvPr/>
          </p:nvSpPr>
          <p:spPr>
            <a:xfrm>
              <a:off x="0" y="1546137"/>
              <a:ext cx="14204575" cy="471805"/>
            </a:xfrm>
            <a:prstGeom prst="rect">
              <a:avLst/>
            </a:prstGeom>
          </p:spPr>
          <p:txBody>
            <a:bodyPr lIns="0" tIns="0" rIns="0" bIns="0" rtlCol="0" anchor="t">
              <a:spAutoFit/>
            </a:bodyPr>
            <a:lstStyle/>
            <a:p>
              <a:pPr marL="0" lvl="0" indent="0" algn="ctr">
                <a:lnSpc>
                  <a:spcPts val="2940"/>
                </a:lnSpc>
                <a:spcBef>
                  <a:spcPct val="0"/>
                </a:spcBef>
              </a:pPr>
              <a:r>
                <a:rPr lang="en-US" sz="2100" u="none">
                  <a:solidFill>
                    <a:srgbClr val="FFFFFF"/>
                  </a:solidFill>
                  <a:latin typeface="Now Bold"/>
                </a:rPr>
                <a:t>A favorable landscape</a:t>
              </a:r>
            </a:p>
          </p:txBody>
        </p:sp>
      </p:grpSp>
      <p:grpSp>
        <p:nvGrpSpPr>
          <p:cNvPr id="13" name="Group 13"/>
          <p:cNvGrpSpPr/>
          <p:nvPr/>
        </p:nvGrpSpPr>
        <p:grpSpPr>
          <a:xfrm>
            <a:off x="4570471" y="4396791"/>
            <a:ext cx="2956323" cy="3624809"/>
            <a:chOff x="0" y="0"/>
            <a:chExt cx="3941765" cy="4833079"/>
          </a:xfrm>
        </p:grpSpPr>
        <p:grpSp>
          <p:nvGrpSpPr>
            <p:cNvPr id="14" name="Group 14"/>
            <p:cNvGrpSpPr/>
            <p:nvPr/>
          </p:nvGrpSpPr>
          <p:grpSpPr>
            <a:xfrm>
              <a:off x="0" y="0"/>
              <a:ext cx="3941765" cy="4833079"/>
              <a:chOff x="0" y="0"/>
              <a:chExt cx="1000040" cy="1226170"/>
            </a:xfrm>
          </p:grpSpPr>
          <p:sp>
            <p:nvSpPr>
              <p:cNvPr id="15" name="Freeform 15"/>
              <p:cNvSpPr/>
              <p:nvPr/>
            </p:nvSpPr>
            <p:spPr>
              <a:xfrm>
                <a:off x="0" y="0"/>
                <a:ext cx="1000040" cy="1226170"/>
              </a:xfrm>
              <a:custGeom>
                <a:avLst/>
                <a:gdLst/>
                <a:ahLst/>
                <a:cxnLst/>
                <a:rect l="l" t="t" r="r" b="b"/>
                <a:pathLst>
                  <a:path w="1000040" h="1226170">
                    <a:moveTo>
                      <a:pt x="875580" y="1226170"/>
                    </a:moveTo>
                    <a:lnTo>
                      <a:pt x="124460" y="1226170"/>
                    </a:lnTo>
                    <a:cubicBezTo>
                      <a:pt x="55880" y="1226170"/>
                      <a:pt x="0" y="1170290"/>
                      <a:pt x="0" y="1101710"/>
                    </a:cubicBezTo>
                    <a:lnTo>
                      <a:pt x="0" y="124460"/>
                    </a:lnTo>
                    <a:cubicBezTo>
                      <a:pt x="0" y="55880"/>
                      <a:pt x="55880" y="0"/>
                      <a:pt x="124460" y="0"/>
                    </a:cubicBezTo>
                    <a:lnTo>
                      <a:pt x="875580" y="0"/>
                    </a:lnTo>
                    <a:cubicBezTo>
                      <a:pt x="944160" y="0"/>
                      <a:pt x="1000040" y="55880"/>
                      <a:pt x="1000040" y="124460"/>
                    </a:cubicBezTo>
                    <a:lnTo>
                      <a:pt x="1000040" y="1101710"/>
                    </a:lnTo>
                    <a:cubicBezTo>
                      <a:pt x="1000040" y="1170290"/>
                      <a:pt x="944160" y="1226170"/>
                      <a:pt x="875580" y="1226170"/>
                    </a:cubicBezTo>
                    <a:close/>
                  </a:path>
                </a:pathLst>
              </a:custGeom>
              <a:solidFill>
                <a:srgbClr val="FFFFFF"/>
              </a:solidFill>
            </p:spPr>
          </p:sp>
        </p:grpSp>
        <p:pic>
          <p:nvPicPr>
            <p:cNvPr id="16" name="Picture 16"/>
            <p:cNvPicPr>
              <a:picLocks noChangeAspect="1"/>
            </p:cNvPicPr>
            <p:nvPr/>
          </p:nvPicPr>
          <p:blipFill>
            <a:blip r:embed="rId3"/>
            <a:srcRect/>
            <a:stretch>
              <a:fillRect/>
            </a:stretch>
          </p:blipFill>
          <p:spPr>
            <a:xfrm>
              <a:off x="1427471" y="1313556"/>
              <a:ext cx="1086824" cy="1074597"/>
            </a:xfrm>
            <a:prstGeom prst="rect">
              <a:avLst/>
            </a:prstGeom>
          </p:spPr>
        </p:pic>
        <p:sp>
          <p:nvSpPr>
            <p:cNvPr id="17" name="TextBox 17"/>
            <p:cNvSpPr txBox="1"/>
            <p:nvPr/>
          </p:nvSpPr>
          <p:spPr>
            <a:xfrm>
              <a:off x="46622" y="2774633"/>
              <a:ext cx="3848521" cy="468630"/>
            </a:xfrm>
            <a:prstGeom prst="rect">
              <a:avLst/>
            </a:prstGeom>
          </p:spPr>
          <p:txBody>
            <a:bodyPr lIns="0" tIns="0" rIns="0" bIns="0" rtlCol="0" anchor="t">
              <a:spAutoFit/>
            </a:bodyPr>
            <a:lstStyle/>
            <a:p>
              <a:pPr marL="0" lvl="0" indent="0" algn="ctr">
                <a:lnSpc>
                  <a:spcPts val="2940"/>
                </a:lnSpc>
                <a:spcBef>
                  <a:spcPct val="0"/>
                </a:spcBef>
              </a:pPr>
              <a:r>
                <a:rPr lang="en-US" sz="2100" u="none">
                  <a:solidFill>
                    <a:srgbClr val="000000"/>
                  </a:solidFill>
                  <a:latin typeface="Now"/>
                </a:rPr>
                <a:t>Necessity</a:t>
              </a:r>
            </a:p>
          </p:txBody>
        </p:sp>
      </p:grpSp>
      <p:grpSp>
        <p:nvGrpSpPr>
          <p:cNvPr id="18" name="Group 18"/>
          <p:cNvGrpSpPr/>
          <p:nvPr/>
        </p:nvGrpSpPr>
        <p:grpSpPr>
          <a:xfrm>
            <a:off x="7780053" y="4396791"/>
            <a:ext cx="2956323" cy="3624809"/>
            <a:chOff x="0" y="0"/>
            <a:chExt cx="3941765" cy="4833079"/>
          </a:xfrm>
        </p:grpSpPr>
        <p:grpSp>
          <p:nvGrpSpPr>
            <p:cNvPr id="19" name="Group 19"/>
            <p:cNvGrpSpPr/>
            <p:nvPr/>
          </p:nvGrpSpPr>
          <p:grpSpPr>
            <a:xfrm>
              <a:off x="0" y="0"/>
              <a:ext cx="3941765" cy="4833079"/>
              <a:chOff x="0" y="0"/>
              <a:chExt cx="1000040" cy="1226170"/>
            </a:xfrm>
          </p:grpSpPr>
          <p:sp>
            <p:nvSpPr>
              <p:cNvPr id="20" name="Freeform 20"/>
              <p:cNvSpPr/>
              <p:nvPr/>
            </p:nvSpPr>
            <p:spPr>
              <a:xfrm>
                <a:off x="0" y="0"/>
                <a:ext cx="1000040" cy="1226170"/>
              </a:xfrm>
              <a:custGeom>
                <a:avLst/>
                <a:gdLst/>
                <a:ahLst/>
                <a:cxnLst/>
                <a:rect l="l" t="t" r="r" b="b"/>
                <a:pathLst>
                  <a:path w="1000040" h="1226170">
                    <a:moveTo>
                      <a:pt x="875580" y="1226170"/>
                    </a:moveTo>
                    <a:lnTo>
                      <a:pt x="124460" y="1226170"/>
                    </a:lnTo>
                    <a:cubicBezTo>
                      <a:pt x="55880" y="1226170"/>
                      <a:pt x="0" y="1170290"/>
                      <a:pt x="0" y="1101710"/>
                    </a:cubicBezTo>
                    <a:lnTo>
                      <a:pt x="0" y="124460"/>
                    </a:lnTo>
                    <a:cubicBezTo>
                      <a:pt x="0" y="55880"/>
                      <a:pt x="55880" y="0"/>
                      <a:pt x="124460" y="0"/>
                    </a:cubicBezTo>
                    <a:lnTo>
                      <a:pt x="875580" y="0"/>
                    </a:lnTo>
                    <a:cubicBezTo>
                      <a:pt x="944160" y="0"/>
                      <a:pt x="1000040" y="55880"/>
                      <a:pt x="1000040" y="124460"/>
                    </a:cubicBezTo>
                    <a:lnTo>
                      <a:pt x="1000040" y="1101710"/>
                    </a:lnTo>
                    <a:cubicBezTo>
                      <a:pt x="1000040" y="1170290"/>
                      <a:pt x="944160" y="1226170"/>
                      <a:pt x="875580" y="1226170"/>
                    </a:cubicBezTo>
                    <a:close/>
                  </a:path>
                </a:pathLst>
              </a:custGeom>
              <a:solidFill>
                <a:srgbClr val="FFFFFF"/>
              </a:solidFill>
            </p:spPr>
          </p:sp>
        </p:grpSp>
        <p:pic>
          <p:nvPicPr>
            <p:cNvPr id="21" name="Picture 21"/>
            <p:cNvPicPr>
              <a:picLocks noChangeAspect="1"/>
            </p:cNvPicPr>
            <p:nvPr/>
          </p:nvPicPr>
          <p:blipFill>
            <a:blip r:embed="rId4"/>
            <a:srcRect/>
            <a:stretch>
              <a:fillRect/>
            </a:stretch>
          </p:blipFill>
          <p:spPr>
            <a:xfrm>
              <a:off x="1423733" y="1195458"/>
              <a:ext cx="1094298" cy="1192695"/>
            </a:xfrm>
            <a:prstGeom prst="rect">
              <a:avLst/>
            </a:prstGeom>
          </p:spPr>
        </p:pic>
        <p:sp>
          <p:nvSpPr>
            <p:cNvPr id="22" name="TextBox 22"/>
            <p:cNvSpPr txBox="1"/>
            <p:nvPr/>
          </p:nvSpPr>
          <p:spPr>
            <a:xfrm>
              <a:off x="46622" y="2774633"/>
              <a:ext cx="3848521" cy="468630"/>
            </a:xfrm>
            <a:prstGeom prst="rect">
              <a:avLst/>
            </a:prstGeom>
          </p:spPr>
          <p:txBody>
            <a:bodyPr lIns="0" tIns="0" rIns="0" bIns="0" rtlCol="0" anchor="t">
              <a:spAutoFit/>
            </a:bodyPr>
            <a:lstStyle/>
            <a:p>
              <a:pPr marL="0" lvl="0" indent="0" algn="ctr">
                <a:lnSpc>
                  <a:spcPts val="2940"/>
                </a:lnSpc>
                <a:spcBef>
                  <a:spcPct val="0"/>
                </a:spcBef>
              </a:pPr>
              <a:r>
                <a:rPr lang="en-US" sz="2100" u="none">
                  <a:solidFill>
                    <a:srgbClr val="000000"/>
                  </a:solidFill>
                  <a:latin typeface="Now"/>
                </a:rPr>
                <a:t>Timing</a:t>
              </a:r>
            </a:p>
          </p:txBody>
        </p:sp>
      </p:grpSp>
      <p:grpSp>
        <p:nvGrpSpPr>
          <p:cNvPr id="23" name="Group 23"/>
          <p:cNvGrpSpPr/>
          <p:nvPr/>
        </p:nvGrpSpPr>
        <p:grpSpPr>
          <a:xfrm>
            <a:off x="11034103" y="4396791"/>
            <a:ext cx="2956323" cy="3624809"/>
            <a:chOff x="0" y="0"/>
            <a:chExt cx="3941765" cy="4833079"/>
          </a:xfrm>
        </p:grpSpPr>
        <p:grpSp>
          <p:nvGrpSpPr>
            <p:cNvPr id="24" name="Group 24"/>
            <p:cNvGrpSpPr/>
            <p:nvPr/>
          </p:nvGrpSpPr>
          <p:grpSpPr>
            <a:xfrm>
              <a:off x="0" y="0"/>
              <a:ext cx="3941765" cy="4833079"/>
              <a:chOff x="0" y="0"/>
              <a:chExt cx="1000040" cy="1226170"/>
            </a:xfrm>
          </p:grpSpPr>
          <p:sp>
            <p:nvSpPr>
              <p:cNvPr id="25" name="Freeform 25"/>
              <p:cNvSpPr/>
              <p:nvPr/>
            </p:nvSpPr>
            <p:spPr>
              <a:xfrm>
                <a:off x="0" y="0"/>
                <a:ext cx="1000040" cy="1226170"/>
              </a:xfrm>
              <a:custGeom>
                <a:avLst/>
                <a:gdLst/>
                <a:ahLst/>
                <a:cxnLst/>
                <a:rect l="l" t="t" r="r" b="b"/>
                <a:pathLst>
                  <a:path w="1000040" h="1226170">
                    <a:moveTo>
                      <a:pt x="875580" y="1226170"/>
                    </a:moveTo>
                    <a:lnTo>
                      <a:pt x="124460" y="1226170"/>
                    </a:lnTo>
                    <a:cubicBezTo>
                      <a:pt x="55880" y="1226170"/>
                      <a:pt x="0" y="1170290"/>
                      <a:pt x="0" y="1101710"/>
                    </a:cubicBezTo>
                    <a:lnTo>
                      <a:pt x="0" y="124460"/>
                    </a:lnTo>
                    <a:cubicBezTo>
                      <a:pt x="0" y="55880"/>
                      <a:pt x="55880" y="0"/>
                      <a:pt x="124460" y="0"/>
                    </a:cubicBezTo>
                    <a:lnTo>
                      <a:pt x="875580" y="0"/>
                    </a:lnTo>
                    <a:cubicBezTo>
                      <a:pt x="944160" y="0"/>
                      <a:pt x="1000040" y="55880"/>
                      <a:pt x="1000040" y="124460"/>
                    </a:cubicBezTo>
                    <a:lnTo>
                      <a:pt x="1000040" y="1101710"/>
                    </a:lnTo>
                    <a:cubicBezTo>
                      <a:pt x="1000040" y="1170290"/>
                      <a:pt x="944160" y="1226170"/>
                      <a:pt x="875580" y="1226170"/>
                    </a:cubicBezTo>
                    <a:close/>
                  </a:path>
                </a:pathLst>
              </a:custGeom>
              <a:solidFill>
                <a:srgbClr val="FFFFFF"/>
              </a:solidFill>
            </p:spPr>
          </p:sp>
        </p:grpSp>
        <p:pic>
          <p:nvPicPr>
            <p:cNvPr id="26" name="Picture 26"/>
            <p:cNvPicPr>
              <a:picLocks noChangeAspect="1"/>
            </p:cNvPicPr>
            <p:nvPr/>
          </p:nvPicPr>
          <p:blipFill>
            <a:blip r:embed="rId5"/>
            <a:srcRect/>
            <a:stretch>
              <a:fillRect/>
            </a:stretch>
          </p:blipFill>
          <p:spPr>
            <a:xfrm>
              <a:off x="1433584" y="1313556"/>
              <a:ext cx="1074597" cy="1074597"/>
            </a:xfrm>
            <a:prstGeom prst="rect">
              <a:avLst/>
            </a:prstGeom>
          </p:spPr>
        </p:pic>
        <p:sp>
          <p:nvSpPr>
            <p:cNvPr id="27" name="TextBox 27"/>
            <p:cNvSpPr txBox="1"/>
            <p:nvPr/>
          </p:nvSpPr>
          <p:spPr>
            <a:xfrm>
              <a:off x="46622" y="2774633"/>
              <a:ext cx="3848521" cy="468630"/>
            </a:xfrm>
            <a:prstGeom prst="rect">
              <a:avLst/>
            </a:prstGeom>
          </p:spPr>
          <p:txBody>
            <a:bodyPr lIns="0" tIns="0" rIns="0" bIns="0" rtlCol="0" anchor="t">
              <a:spAutoFit/>
            </a:bodyPr>
            <a:lstStyle/>
            <a:p>
              <a:pPr marL="0" lvl="0" indent="0" algn="ctr">
                <a:lnSpc>
                  <a:spcPts val="2940"/>
                </a:lnSpc>
                <a:spcBef>
                  <a:spcPct val="0"/>
                </a:spcBef>
              </a:pPr>
              <a:r>
                <a:rPr lang="en-US" sz="2100" u="none">
                  <a:solidFill>
                    <a:srgbClr val="000000"/>
                  </a:solidFill>
                  <a:latin typeface="Now"/>
                </a:rPr>
                <a:t>Support</a:t>
              </a:r>
            </a:p>
          </p:txBody>
        </p:sp>
      </p:grpSp>
      <p:grpSp>
        <p:nvGrpSpPr>
          <p:cNvPr id="28" name="Group 28"/>
          <p:cNvGrpSpPr/>
          <p:nvPr/>
        </p:nvGrpSpPr>
        <p:grpSpPr>
          <a:xfrm>
            <a:off x="14302977" y="4396791"/>
            <a:ext cx="2956323" cy="3624809"/>
            <a:chOff x="0" y="0"/>
            <a:chExt cx="3941765" cy="4833079"/>
          </a:xfrm>
        </p:grpSpPr>
        <p:grpSp>
          <p:nvGrpSpPr>
            <p:cNvPr id="29" name="Group 29"/>
            <p:cNvGrpSpPr/>
            <p:nvPr/>
          </p:nvGrpSpPr>
          <p:grpSpPr>
            <a:xfrm>
              <a:off x="0" y="0"/>
              <a:ext cx="3941765" cy="4833079"/>
              <a:chOff x="0" y="0"/>
              <a:chExt cx="1000040" cy="1226170"/>
            </a:xfrm>
          </p:grpSpPr>
          <p:sp>
            <p:nvSpPr>
              <p:cNvPr id="30" name="Freeform 30"/>
              <p:cNvSpPr/>
              <p:nvPr/>
            </p:nvSpPr>
            <p:spPr>
              <a:xfrm>
                <a:off x="0" y="0"/>
                <a:ext cx="1000040" cy="1226170"/>
              </a:xfrm>
              <a:custGeom>
                <a:avLst/>
                <a:gdLst/>
                <a:ahLst/>
                <a:cxnLst/>
                <a:rect l="l" t="t" r="r" b="b"/>
                <a:pathLst>
                  <a:path w="1000040" h="1226170">
                    <a:moveTo>
                      <a:pt x="875580" y="1226170"/>
                    </a:moveTo>
                    <a:lnTo>
                      <a:pt x="124460" y="1226170"/>
                    </a:lnTo>
                    <a:cubicBezTo>
                      <a:pt x="55880" y="1226170"/>
                      <a:pt x="0" y="1170290"/>
                      <a:pt x="0" y="1101710"/>
                    </a:cubicBezTo>
                    <a:lnTo>
                      <a:pt x="0" y="124460"/>
                    </a:lnTo>
                    <a:cubicBezTo>
                      <a:pt x="0" y="55880"/>
                      <a:pt x="55880" y="0"/>
                      <a:pt x="124460" y="0"/>
                    </a:cubicBezTo>
                    <a:lnTo>
                      <a:pt x="875580" y="0"/>
                    </a:lnTo>
                    <a:cubicBezTo>
                      <a:pt x="944160" y="0"/>
                      <a:pt x="1000040" y="55880"/>
                      <a:pt x="1000040" y="124460"/>
                    </a:cubicBezTo>
                    <a:lnTo>
                      <a:pt x="1000040" y="1101710"/>
                    </a:lnTo>
                    <a:cubicBezTo>
                      <a:pt x="1000040" y="1170290"/>
                      <a:pt x="944160" y="1226170"/>
                      <a:pt x="875580" y="1226170"/>
                    </a:cubicBezTo>
                    <a:close/>
                  </a:path>
                </a:pathLst>
              </a:custGeom>
              <a:solidFill>
                <a:srgbClr val="FFFFFF"/>
              </a:solidFill>
            </p:spPr>
          </p:sp>
        </p:grpSp>
        <p:pic>
          <p:nvPicPr>
            <p:cNvPr id="31" name="Picture 31"/>
            <p:cNvPicPr>
              <a:picLocks noChangeAspect="1"/>
            </p:cNvPicPr>
            <p:nvPr/>
          </p:nvPicPr>
          <p:blipFill>
            <a:blip r:embed="rId6"/>
            <a:srcRect/>
            <a:stretch>
              <a:fillRect/>
            </a:stretch>
          </p:blipFill>
          <p:spPr>
            <a:xfrm>
              <a:off x="1433584" y="1313556"/>
              <a:ext cx="1074597" cy="1074597"/>
            </a:xfrm>
            <a:prstGeom prst="rect">
              <a:avLst/>
            </a:prstGeom>
          </p:spPr>
        </p:pic>
        <p:sp>
          <p:nvSpPr>
            <p:cNvPr id="32" name="TextBox 32"/>
            <p:cNvSpPr txBox="1"/>
            <p:nvPr/>
          </p:nvSpPr>
          <p:spPr>
            <a:xfrm>
              <a:off x="46622" y="2774633"/>
              <a:ext cx="3848521" cy="468630"/>
            </a:xfrm>
            <a:prstGeom prst="rect">
              <a:avLst/>
            </a:prstGeom>
          </p:spPr>
          <p:txBody>
            <a:bodyPr lIns="0" tIns="0" rIns="0" bIns="0" rtlCol="0" anchor="t">
              <a:spAutoFit/>
            </a:bodyPr>
            <a:lstStyle/>
            <a:p>
              <a:pPr marL="0" lvl="0" indent="0" algn="ctr">
                <a:lnSpc>
                  <a:spcPts val="2940"/>
                </a:lnSpc>
                <a:spcBef>
                  <a:spcPct val="0"/>
                </a:spcBef>
              </a:pPr>
              <a:r>
                <a:rPr lang="en-US" sz="2100" u="none">
                  <a:solidFill>
                    <a:srgbClr val="000000"/>
                  </a:solidFill>
                  <a:latin typeface="Now"/>
                </a:rPr>
                <a:t>Impact</a:t>
              </a:r>
            </a:p>
          </p:txBody>
        </p:sp>
      </p:grpSp>
      <p:sp>
        <p:nvSpPr>
          <p:cNvPr id="33" name="TextBox 33"/>
          <p:cNvSpPr txBox="1"/>
          <p:nvPr/>
        </p:nvSpPr>
        <p:spPr>
          <a:xfrm>
            <a:off x="1403900" y="6465859"/>
            <a:ext cx="2886391" cy="363379"/>
          </a:xfrm>
          <a:prstGeom prst="rect">
            <a:avLst/>
          </a:prstGeom>
        </p:spPr>
        <p:txBody>
          <a:bodyPr lIns="0" tIns="0" rIns="0" bIns="0" rtlCol="0" anchor="t">
            <a:spAutoFit/>
          </a:bodyPr>
          <a:lstStyle/>
          <a:p>
            <a:pPr marL="0" lvl="0" indent="0" algn="ctr">
              <a:lnSpc>
                <a:spcPts val="2940"/>
              </a:lnSpc>
              <a:spcBef>
                <a:spcPct val="0"/>
              </a:spcBef>
            </a:pPr>
            <a:r>
              <a:rPr lang="en-US" sz="2100" u="none">
                <a:solidFill>
                  <a:srgbClr val="000000"/>
                </a:solidFill>
                <a:latin typeface="Now"/>
              </a:rPr>
              <a:t>Urgency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7499545" y="535253"/>
            <a:ext cx="493447" cy="493447"/>
            <a:chOff x="0" y="0"/>
            <a:chExt cx="657929" cy="657929"/>
          </a:xfrm>
        </p:grpSpPr>
        <p:grpSp>
          <p:nvGrpSpPr>
            <p:cNvPr id="3" name="Group 3"/>
            <p:cNvGrpSpPr>
              <a:grpSpLocks noChangeAspect="1"/>
            </p:cNvGrpSpPr>
            <p:nvPr/>
          </p:nvGrpSpPr>
          <p:grpSpPr>
            <a:xfrm>
              <a:off x="0" y="0"/>
              <a:ext cx="657929" cy="657929"/>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p:spPr>
          </p:sp>
        </p:grpSp>
        <p:pic>
          <p:nvPicPr>
            <p:cNvPr id="5" name="Picture 5"/>
            <p:cNvPicPr>
              <a:picLocks noChangeAspect="1"/>
            </p:cNvPicPr>
            <p:nvPr/>
          </p:nvPicPr>
          <p:blipFill>
            <a:blip r:embed="rId2"/>
            <a:srcRect/>
            <a:stretch>
              <a:fillRect/>
            </a:stretch>
          </p:blipFill>
          <p:spPr>
            <a:xfrm rot="5400000">
              <a:off x="109655" y="109655"/>
              <a:ext cx="438619" cy="438619"/>
            </a:xfrm>
            <a:prstGeom prst="rect">
              <a:avLst/>
            </a:prstGeom>
          </p:spPr>
        </p:pic>
      </p:grpSp>
      <p:grpSp>
        <p:nvGrpSpPr>
          <p:cNvPr id="6" name="Group 6"/>
          <p:cNvGrpSpPr/>
          <p:nvPr/>
        </p:nvGrpSpPr>
        <p:grpSpPr>
          <a:xfrm>
            <a:off x="17144897" y="4848912"/>
            <a:ext cx="749555" cy="294588"/>
            <a:chOff x="0" y="0"/>
            <a:chExt cx="999406" cy="392784"/>
          </a:xfrm>
        </p:grpSpPr>
        <p:sp>
          <p:nvSpPr>
            <p:cNvPr id="7" name="TextBox 7"/>
            <p:cNvSpPr txBox="1"/>
            <p:nvPr/>
          </p:nvSpPr>
          <p:spPr>
            <a:xfrm>
              <a:off x="394147" y="-19050"/>
              <a:ext cx="605260" cy="411834"/>
            </a:xfrm>
            <a:prstGeom prst="rect">
              <a:avLst/>
            </a:prstGeom>
          </p:spPr>
          <p:txBody>
            <a:bodyPr lIns="0" tIns="0" rIns="0" bIns="0" rtlCol="0" anchor="t">
              <a:spAutoFit/>
            </a:bodyPr>
            <a:lstStyle/>
            <a:p>
              <a:pPr algn="r">
                <a:lnSpc>
                  <a:spcPts val="2400"/>
                </a:lnSpc>
              </a:pPr>
              <a:r>
                <a:rPr lang="en-US" sz="2000" spc="200">
                  <a:solidFill>
                    <a:srgbClr val="000000"/>
                  </a:solidFill>
                  <a:latin typeface="Glacial Indifference Bold"/>
                </a:rPr>
                <a:t>08</a:t>
              </a:r>
            </a:p>
          </p:txBody>
        </p:sp>
        <p:sp>
          <p:nvSpPr>
            <p:cNvPr id="8" name="AutoShape 8"/>
            <p:cNvSpPr/>
            <p:nvPr/>
          </p:nvSpPr>
          <p:spPr>
            <a:xfrm rot="-5400000">
              <a:off x="194137" y="-16317"/>
              <a:ext cx="43972" cy="432247"/>
            </a:xfrm>
            <a:prstGeom prst="rect">
              <a:avLst/>
            </a:prstGeom>
            <a:solidFill>
              <a:srgbClr val="000000"/>
            </a:solidFill>
          </p:spPr>
        </p:sp>
      </p:grpSp>
      <p:pic>
        <p:nvPicPr>
          <p:cNvPr id="9" name="Picture 9"/>
          <p:cNvPicPr>
            <a:picLocks noChangeAspect="1"/>
          </p:cNvPicPr>
          <p:nvPr/>
        </p:nvPicPr>
        <p:blipFill>
          <a:blip r:embed="rId3"/>
          <a:srcRect/>
          <a:stretch>
            <a:fillRect/>
          </a:stretch>
        </p:blipFill>
        <p:spPr>
          <a:xfrm>
            <a:off x="17499545" y="9552243"/>
            <a:ext cx="394907" cy="262793"/>
          </a:xfrm>
          <a:prstGeom prst="rect">
            <a:avLst/>
          </a:prstGeom>
        </p:spPr>
      </p:pic>
      <p:grpSp>
        <p:nvGrpSpPr>
          <p:cNvPr id="10" name="Group 10"/>
          <p:cNvGrpSpPr/>
          <p:nvPr/>
        </p:nvGrpSpPr>
        <p:grpSpPr>
          <a:xfrm>
            <a:off x="1536071" y="1714500"/>
            <a:ext cx="6788779" cy="6623300"/>
            <a:chOff x="0" y="-405617"/>
            <a:chExt cx="9051705" cy="8831067"/>
          </a:xfrm>
        </p:grpSpPr>
        <p:sp>
          <p:nvSpPr>
            <p:cNvPr id="11" name="TextBox 11"/>
            <p:cNvSpPr txBox="1"/>
            <p:nvPr/>
          </p:nvSpPr>
          <p:spPr>
            <a:xfrm>
              <a:off x="0" y="1524783"/>
              <a:ext cx="9051705" cy="3385543"/>
            </a:xfrm>
            <a:prstGeom prst="rect">
              <a:avLst/>
            </a:prstGeom>
          </p:spPr>
          <p:txBody>
            <a:bodyPr wrap="square" lIns="0" tIns="0" rIns="0" bIns="0" rtlCol="0" anchor="t">
              <a:spAutoFit/>
            </a:bodyPr>
            <a:lstStyle/>
            <a:p>
              <a:pPr algn="ctr">
                <a:lnSpc>
                  <a:spcPts val="9900"/>
                </a:lnSpc>
              </a:pPr>
              <a:r>
                <a:rPr lang="en-US" sz="9000" dirty="0">
                  <a:solidFill>
                    <a:srgbClr val="000000"/>
                  </a:solidFill>
                  <a:latin typeface="Glacial Indifference"/>
                </a:rPr>
                <a:t>Literature Review </a:t>
              </a:r>
            </a:p>
          </p:txBody>
        </p:sp>
        <p:sp>
          <p:nvSpPr>
            <p:cNvPr id="12" name="TextBox 12"/>
            <p:cNvSpPr txBox="1"/>
            <p:nvPr/>
          </p:nvSpPr>
          <p:spPr>
            <a:xfrm>
              <a:off x="2206903" y="4959155"/>
              <a:ext cx="3652917" cy="1239228"/>
            </a:xfrm>
            <a:prstGeom prst="rect">
              <a:avLst/>
            </a:prstGeom>
          </p:spPr>
          <p:txBody>
            <a:bodyPr lIns="0" tIns="0" rIns="0" bIns="0" rtlCol="0" anchor="t">
              <a:spAutoFit/>
            </a:bodyPr>
            <a:lstStyle/>
            <a:p>
              <a:pPr algn="ctr">
                <a:lnSpc>
                  <a:spcPts val="7150"/>
                </a:lnSpc>
              </a:pPr>
              <a:r>
                <a:rPr lang="en-US" sz="6500" dirty="0">
                  <a:solidFill>
                    <a:srgbClr val="000000"/>
                  </a:solidFill>
                  <a:latin typeface="Glacial Indifference"/>
                </a:rPr>
                <a:t>Part 02</a:t>
              </a:r>
            </a:p>
          </p:txBody>
        </p:sp>
        <p:sp>
          <p:nvSpPr>
            <p:cNvPr id="13" name="AutoShape 13"/>
            <p:cNvSpPr/>
            <p:nvPr/>
          </p:nvSpPr>
          <p:spPr>
            <a:xfrm rot="10800000">
              <a:off x="4033361" y="-405617"/>
              <a:ext cx="12700" cy="1963215"/>
            </a:xfrm>
            <a:prstGeom prst="rect">
              <a:avLst/>
            </a:prstGeom>
            <a:solidFill>
              <a:srgbClr val="000000"/>
            </a:solidFill>
          </p:spPr>
        </p:sp>
        <p:sp>
          <p:nvSpPr>
            <p:cNvPr id="14" name="AutoShape 14"/>
            <p:cNvSpPr/>
            <p:nvPr/>
          </p:nvSpPr>
          <p:spPr>
            <a:xfrm rot="-10800000">
              <a:off x="4033361" y="6462235"/>
              <a:ext cx="12700" cy="1963215"/>
            </a:xfrm>
            <a:prstGeom prst="rect">
              <a:avLst/>
            </a:prstGeom>
            <a:solidFill>
              <a:srgbClr val="000000"/>
            </a:solidFill>
          </p:spPr>
        </p:sp>
      </p:grpSp>
      <p:pic>
        <p:nvPicPr>
          <p:cNvPr id="15" name="Picture 15"/>
          <p:cNvPicPr>
            <a:picLocks noChangeAspect="1"/>
          </p:cNvPicPr>
          <p:nvPr/>
        </p:nvPicPr>
        <p:blipFill>
          <a:blip r:embed="rId4"/>
          <a:srcRect/>
          <a:stretch>
            <a:fillRect/>
          </a:stretch>
        </p:blipFill>
        <p:spPr>
          <a:xfrm>
            <a:off x="8324850" y="2357304"/>
            <a:ext cx="6332263" cy="557239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B1E20"/>
        </a:solidFill>
        <a:effectLst/>
      </p:bgPr>
    </p:bg>
    <p:spTree>
      <p:nvGrpSpPr>
        <p:cNvPr id="1" name=""/>
        <p:cNvGrpSpPr/>
        <p:nvPr/>
      </p:nvGrpSpPr>
      <p:grpSpPr>
        <a:xfrm>
          <a:off x="0" y="0"/>
          <a:ext cx="0" cy="0"/>
          <a:chOff x="0" y="0"/>
          <a:chExt cx="0" cy="0"/>
        </a:xfrm>
      </p:grpSpPr>
      <p:grpSp>
        <p:nvGrpSpPr>
          <p:cNvPr id="2" name="Group 2"/>
          <p:cNvGrpSpPr/>
          <p:nvPr/>
        </p:nvGrpSpPr>
        <p:grpSpPr>
          <a:xfrm>
            <a:off x="8352994" y="-157809"/>
            <a:ext cx="10030256" cy="10621413"/>
            <a:chOff x="0" y="0"/>
            <a:chExt cx="3392951" cy="3592923"/>
          </a:xfrm>
        </p:grpSpPr>
        <p:sp>
          <p:nvSpPr>
            <p:cNvPr id="3" name="Freeform 3"/>
            <p:cNvSpPr/>
            <p:nvPr/>
          </p:nvSpPr>
          <p:spPr>
            <a:xfrm>
              <a:off x="0" y="0"/>
              <a:ext cx="3392951" cy="3592923"/>
            </a:xfrm>
            <a:custGeom>
              <a:avLst/>
              <a:gdLst/>
              <a:ahLst/>
              <a:cxnLst/>
              <a:rect l="l" t="t" r="r" b="b"/>
              <a:pathLst>
                <a:path w="3392951" h="3592923">
                  <a:moveTo>
                    <a:pt x="0" y="0"/>
                  </a:moveTo>
                  <a:lnTo>
                    <a:pt x="3392951" y="0"/>
                  </a:lnTo>
                  <a:lnTo>
                    <a:pt x="3392951" y="3592923"/>
                  </a:lnTo>
                  <a:lnTo>
                    <a:pt x="0" y="3592923"/>
                  </a:lnTo>
                  <a:close/>
                </a:path>
              </a:pathLst>
            </a:custGeom>
            <a:solidFill>
              <a:srgbClr val="F5F5EF"/>
            </a:solidFill>
          </p:spPr>
          <p:txBody>
            <a:bodyPr/>
            <a:lstStyle/>
            <a:p>
              <a:endParaRPr lang="en-US" dirty="0"/>
            </a:p>
          </p:txBody>
        </p:sp>
      </p:grpSp>
      <p:grpSp>
        <p:nvGrpSpPr>
          <p:cNvPr id="4" name="Group 4"/>
          <p:cNvGrpSpPr/>
          <p:nvPr/>
        </p:nvGrpSpPr>
        <p:grpSpPr>
          <a:xfrm>
            <a:off x="17499545" y="535253"/>
            <a:ext cx="493447" cy="493447"/>
            <a:chOff x="0" y="0"/>
            <a:chExt cx="657929" cy="657929"/>
          </a:xfrm>
        </p:grpSpPr>
        <p:grpSp>
          <p:nvGrpSpPr>
            <p:cNvPr id="5" name="Group 5"/>
            <p:cNvGrpSpPr>
              <a:grpSpLocks noChangeAspect="1"/>
            </p:cNvGrpSpPr>
            <p:nvPr/>
          </p:nvGrpSpPr>
          <p:grpSpPr>
            <a:xfrm>
              <a:off x="0" y="0"/>
              <a:ext cx="657929" cy="657929"/>
              <a:chOff x="0" y="0"/>
              <a:chExt cx="6355080" cy="6355080"/>
            </a:xfrm>
          </p:grpSpPr>
          <p:sp>
            <p:nvSpPr>
              <p:cNvPr id="6" name="Freeform 6"/>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p:spPr>
          </p:sp>
        </p:grpSp>
        <p:pic>
          <p:nvPicPr>
            <p:cNvPr id="7" name="Picture 7"/>
            <p:cNvPicPr>
              <a:picLocks noChangeAspect="1"/>
            </p:cNvPicPr>
            <p:nvPr/>
          </p:nvPicPr>
          <p:blipFill>
            <a:blip r:embed="rId2"/>
            <a:srcRect/>
            <a:stretch>
              <a:fillRect/>
            </a:stretch>
          </p:blipFill>
          <p:spPr>
            <a:xfrm rot="5400000">
              <a:off x="109655" y="109655"/>
              <a:ext cx="438619" cy="438619"/>
            </a:xfrm>
            <a:prstGeom prst="rect">
              <a:avLst/>
            </a:prstGeom>
          </p:spPr>
        </p:pic>
      </p:grpSp>
      <p:grpSp>
        <p:nvGrpSpPr>
          <p:cNvPr id="8" name="Group 8"/>
          <p:cNvGrpSpPr/>
          <p:nvPr/>
        </p:nvGrpSpPr>
        <p:grpSpPr>
          <a:xfrm>
            <a:off x="17144897" y="4848912"/>
            <a:ext cx="749555" cy="294588"/>
            <a:chOff x="0" y="0"/>
            <a:chExt cx="999406" cy="392784"/>
          </a:xfrm>
        </p:grpSpPr>
        <p:sp>
          <p:nvSpPr>
            <p:cNvPr id="9" name="TextBox 9"/>
            <p:cNvSpPr txBox="1"/>
            <p:nvPr/>
          </p:nvSpPr>
          <p:spPr>
            <a:xfrm>
              <a:off x="394147" y="-19050"/>
              <a:ext cx="605260" cy="411834"/>
            </a:xfrm>
            <a:prstGeom prst="rect">
              <a:avLst/>
            </a:prstGeom>
          </p:spPr>
          <p:txBody>
            <a:bodyPr lIns="0" tIns="0" rIns="0" bIns="0" rtlCol="0" anchor="t">
              <a:spAutoFit/>
            </a:bodyPr>
            <a:lstStyle/>
            <a:p>
              <a:pPr algn="r">
                <a:lnSpc>
                  <a:spcPts val="2400"/>
                </a:lnSpc>
              </a:pPr>
              <a:r>
                <a:rPr lang="en-US" sz="2000" spc="200">
                  <a:solidFill>
                    <a:srgbClr val="000000"/>
                  </a:solidFill>
                  <a:latin typeface="Glacial Indifference Bold"/>
                </a:rPr>
                <a:t>14</a:t>
              </a:r>
            </a:p>
          </p:txBody>
        </p:sp>
        <p:sp>
          <p:nvSpPr>
            <p:cNvPr id="10" name="AutoShape 10"/>
            <p:cNvSpPr/>
            <p:nvPr/>
          </p:nvSpPr>
          <p:spPr>
            <a:xfrm rot="-5400000">
              <a:off x="194137" y="-16317"/>
              <a:ext cx="43972" cy="432247"/>
            </a:xfrm>
            <a:prstGeom prst="rect">
              <a:avLst/>
            </a:prstGeom>
            <a:solidFill>
              <a:srgbClr val="000000"/>
            </a:solidFill>
          </p:spPr>
        </p:sp>
      </p:grpSp>
      <p:pic>
        <p:nvPicPr>
          <p:cNvPr id="11" name="Picture 11"/>
          <p:cNvPicPr>
            <a:picLocks noChangeAspect="1"/>
          </p:cNvPicPr>
          <p:nvPr/>
        </p:nvPicPr>
        <p:blipFill>
          <a:blip r:embed="rId3"/>
          <a:srcRect/>
          <a:stretch>
            <a:fillRect/>
          </a:stretch>
        </p:blipFill>
        <p:spPr>
          <a:xfrm>
            <a:off x="17499545" y="9552243"/>
            <a:ext cx="394907" cy="262793"/>
          </a:xfrm>
          <a:prstGeom prst="rect">
            <a:avLst/>
          </a:prstGeom>
        </p:spPr>
      </p:pic>
      <p:grpSp>
        <p:nvGrpSpPr>
          <p:cNvPr id="12" name="Group 12"/>
          <p:cNvGrpSpPr/>
          <p:nvPr/>
        </p:nvGrpSpPr>
        <p:grpSpPr>
          <a:xfrm>
            <a:off x="1314379" y="876301"/>
            <a:ext cx="5176244" cy="4138955"/>
            <a:chOff x="0" y="-2869692"/>
            <a:chExt cx="6901658" cy="6694135"/>
          </a:xfrm>
        </p:grpSpPr>
        <p:sp>
          <p:nvSpPr>
            <p:cNvPr id="13" name="TextBox 13"/>
            <p:cNvSpPr txBox="1"/>
            <p:nvPr/>
          </p:nvSpPr>
          <p:spPr>
            <a:xfrm>
              <a:off x="0" y="-2869692"/>
              <a:ext cx="6901658" cy="5266399"/>
            </a:xfrm>
            <a:prstGeom prst="rect">
              <a:avLst/>
            </a:prstGeom>
          </p:spPr>
          <p:txBody>
            <a:bodyPr lIns="0" tIns="0" rIns="0" bIns="0" rtlCol="0" anchor="t">
              <a:spAutoFit/>
            </a:bodyPr>
            <a:lstStyle/>
            <a:p>
              <a:pPr>
                <a:lnSpc>
                  <a:spcPts val="7700"/>
                </a:lnSpc>
              </a:pPr>
              <a:r>
                <a:rPr lang="en-US" sz="7000" dirty="0">
                  <a:solidFill>
                    <a:srgbClr val="F5F5EF"/>
                  </a:solidFill>
                  <a:latin typeface="Glacial Indifference"/>
                </a:rPr>
                <a:t>Research papers and their highlights</a:t>
              </a:r>
            </a:p>
          </p:txBody>
        </p:sp>
        <p:sp>
          <p:nvSpPr>
            <p:cNvPr id="14" name="TextBox 14"/>
            <p:cNvSpPr txBox="1"/>
            <p:nvPr/>
          </p:nvSpPr>
          <p:spPr>
            <a:xfrm>
              <a:off x="0" y="2884015"/>
              <a:ext cx="6110891" cy="940428"/>
            </a:xfrm>
            <a:prstGeom prst="rect">
              <a:avLst/>
            </a:prstGeom>
          </p:spPr>
          <p:txBody>
            <a:bodyPr lIns="0" tIns="0" rIns="0" bIns="0" rtlCol="0" anchor="t">
              <a:spAutoFit/>
            </a:bodyPr>
            <a:lstStyle/>
            <a:p>
              <a:pPr>
                <a:lnSpc>
                  <a:spcPts val="5500"/>
                </a:lnSpc>
              </a:pPr>
              <a:endParaRPr lang="en-US" sz="5000" dirty="0">
                <a:solidFill>
                  <a:srgbClr val="F5F5EF"/>
                </a:solidFill>
                <a:latin typeface="Glacial Indifference"/>
              </a:endParaRPr>
            </a:p>
          </p:txBody>
        </p:sp>
      </p:grpSp>
      <p:grpSp>
        <p:nvGrpSpPr>
          <p:cNvPr id="15" name="Group 15"/>
          <p:cNvGrpSpPr/>
          <p:nvPr/>
        </p:nvGrpSpPr>
        <p:grpSpPr>
          <a:xfrm>
            <a:off x="9740837" y="1519774"/>
            <a:ext cx="7232783" cy="1905878"/>
            <a:chOff x="-1" y="-237529"/>
            <a:chExt cx="9643710" cy="2541172"/>
          </a:xfrm>
        </p:grpSpPr>
        <p:sp>
          <p:nvSpPr>
            <p:cNvPr id="16" name="TextBox 16"/>
            <p:cNvSpPr txBox="1"/>
            <p:nvPr/>
          </p:nvSpPr>
          <p:spPr>
            <a:xfrm>
              <a:off x="-1" y="501610"/>
              <a:ext cx="9643710" cy="1802033"/>
            </a:xfrm>
            <a:prstGeom prst="rect">
              <a:avLst/>
            </a:prstGeom>
          </p:spPr>
          <p:txBody>
            <a:bodyPr wrap="square" lIns="0" tIns="0" rIns="0" bIns="0" rtlCol="0" anchor="t">
              <a:spAutoFit/>
            </a:bodyPr>
            <a:lstStyle/>
            <a:p>
              <a:pPr>
                <a:lnSpc>
                  <a:spcPts val="2700"/>
                </a:lnSpc>
              </a:pPr>
              <a:r>
                <a:rPr lang="en-US" sz="1800" spc="72" dirty="0">
                  <a:solidFill>
                    <a:srgbClr val="000000"/>
                  </a:solidFill>
                  <a:latin typeface="Open Sauce Light"/>
                </a:rPr>
                <a:t>Data is directly retrieved from electronic records that reduce the manual tasks. Different algorithms of machine learning such as logistic regression and KNN are implemented to predict and classify the patient with heart disease. </a:t>
              </a:r>
            </a:p>
          </p:txBody>
        </p:sp>
        <p:sp>
          <p:nvSpPr>
            <p:cNvPr id="17" name="TextBox 17"/>
            <p:cNvSpPr txBox="1"/>
            <p:nvPr/>
          </p:nvSpPr>
          <p:spPr>
            <a:xfrm>
              <a:off x="0" y="-237529"/>
              <a:ext cx="5243465" cy="521511"/>
            </a:xfrm>
            <a:prstGeom prst="rect">
              <a:avLst/>
            </a:prstGeom>
          </p:spPr>
          <p:txBody>
            <a:bodyPr wrap="square" lIns="0" tIns="0" rIns="0" bIns="0" rtlCol="0" anchor="t">
              <a:spAutoFit/>
            </a:bodyPr>
            <a:lstStyle/>
            <a:p>
              <a:pPr>
                <a:lnSpc>
                  <a:spcPts val="3250"/>
                </a:lnSpc>
              </a:pPr>
              <a:r>
                <a:rPr lang="en-US" sz="2499" spc="99" dirty="0">
                  <a:solidFill>
                    <a:srgbClr val="000000"/>
                  </a:solidFill>
                  <a:latin typeface="Open Sauce Light"/>
                </a:rPr>
                <a:t>Highlight [1]</a:t>
              </a:r>
            </a:p>
          </p:txBody>
        </p:sp>
      </p:grpSp>
      <p:grpSp>
        <p:nvGrpSpPr>
          <p:cNvPr id="18" name="Group 18"/>
          <p:cNvGrpSpPr/>
          <p:nvPr/>
        </p:nvGrpSpPr>
        <p:grpSpPr>
          <a:xfrm>
            <a:off x="1306719" y="4229100"/>
            <a:ext cx="14537719" cy="3433715"/>
            <a:chOff x="-11245493" y="-130513"/>
            <a:chExt cx="19383626" cy="4578287"/>
          </a:xfrm>
        </p:grpSpPr>
        <p:sp>
          <p:nvSpPr>
            <p:cNvPr id="19" name="TextBox 19"/>
            <p:cNvSpPr txBox="1"/>
            <p:nvPr/>
          </p:nvSpPr>
          <p:spPr>
            <a:xfrm>
              <a:off x="-1" y="615220"/>
              <a:ext cx="8138134" cy="2725362"/>
            </a:xfrm>
            <a:prstGeom prst="rect">
              <a:avLst/>
            </a:prstGeom>
          </p:spPr>
          <p:txBody>
            <a:bodyPr lIns="0" tIns="0" rIns="0" bIns="0" rtlCol="0" anchor="t">
              <a:spAutoFit/>
            </a:bodyPr>
            <a:lstStyle/>
            <a:p>
              <a:pPr>
                <a:lnSpc>
                  <a:spcPts val="2700"/>
                </a:lnSpc>
              </a:pPr>
              <a:r>
                <a:rPr lang="en-US" sz="1800" spc="72" dirty="0">
                  <a:solidFill>
                    <a:srgbClr val="000000"/>
                  </a:solidFill>
                  <a:latin typeface="Open Sauce Light"/>
                </a:rPr>
                <a:t>The algorithms like SVM, KNN are results based on vertical or horizontal split conditions depends on dependent variables. They have also used Cleveland data set. Dataset splits in 70% training and 30% testing by using some methods. This algorithm gives 91% accuracy. </a:t>
              </a:r>
            </a:p>
          </p:txBody>
        </p:sp>
        <p:sp>
          <p:nvSpPr>
            <p:cNvPr id="20" name="TextBox 20"/>
            <p:cNvSpPr txBox="1"/>
            <p:nvPr/>
          </p:nvSpPr>
          <p:spPr>
            <a:xfrm>
              <a:off x="0" y="-130513"/>
              <a:ext cx="5243465" cy="521511"/>
            </a:xfrm>
            <a:prstGeom prst="rect">
              <a:avLst/>
            </a:prstGeom>
          </p:spPr>
          <p:txBody>
            <a:bodyPr lIns="0" tIns="0" rIns="0" bIns="0" rtlCol="0" anchor="t">
              <a:spAutoFit/>
            </a:bodyPr>
            <a:lstStyle/>
            <a:p>
              <a:pPr>
                <a:lnSpc>
                  <a:spcPts val="3250"/>
                </a:lnSpc>
              </a:pPr>
              <a:r>
                <a:rPr lang="en-US" sz="2499" spc="99" dirty="0">
                  <a:solidFill>
                    <a:srgbClr val="000000"/>
                  </a:solidFill>
                  <a:latin typeface="Open Sauce Light"/>
                </a:rPr>
                <a:t>Highlight [2]</a:t>
              </a:r>
            </a:p>
          </p:txBody>
        </p:sp>
        <p:sp>
          <p:nvSpPr>
            <p:cNvPr id="24" name="TextBox 19">
              <a:extLst>
                <a:ext uri="{FF2B5EF4-FFF2-40B4-BE49-F238E27FC236}">
                  <a16:creationId xmlns:a16="http://schemas.microsoft.com/office/drawing/2014/main" id="{0891CAE3-3F1B-AD1E-65B0-3C58A9D0FC95}"/>
                </a:ext>
              </a:extLst>
            </p:cNvPr>
            <p:cNvSpPr txBox="1"/>
            <p:nvPr/>
          </p:nvSpPr>
          <p:spPr>
            <a:xfrm>
              <a:off x="-11235280" y="1344238"/>
              <a:ext cx="8138134" cy="1794082"/>
            </a:xfrm>
            <a:prstGeom prst="rect">
              <a:avLst/>
            </a:prstGeom>
          </p:spPr>
          <p:txBody>
            <a:bodyPr lIns="0" tIns="0" rIns="0" bIns="0" rtlCol="0" anchor="t">
              <a:spAutoFit/>
            </a:bodyPr>
            <a:lstStyle/>
            <a:p>
              <a:pPr>
                <a:lnSpc>
                  <a:spcPts val="2700"/>
                </a:lnSpc>
              </a:pPr>
              <a:r>
                <a:rPr lang="en-US" sz="1600" spc="72" dirty="0">
                  <a:solidFill>
                    <a:schemeClr val="bg1"/>
                  </a:solidFill>
                  <a:latin typeface="Open Sauce Light"/>
                </a:rPr>
                <a:t>[1] Heart disease prediction using machine learning algorithms</a:t>
              </a:r>
            </a:p>
            <a:p>
              <a:pPr>
                <a:lnSpc>
                  <a:spcPts val="2700"/>
                </a:lnSpc>
              </a:pPr>
              <a:endParaRPr lang="en-US" sz="1600" spc="72" dirty="0">
                <a:solidFill>
                  <a:schemeClr val="bg1"/>
                </a:solidFill>
                <a:latin typeface="Open Sauce Light"/>
              </a:endParaRPr>
            </a:p>
            <a:p>
              <a:pPr>
                <a:lnSpc>
                  <a:spcPts val="2700"/>
                </a:lnSpc>
              </a:pPr>
              <a:endParaRPr lang="en-US" sz="1600" spc="72" dirty="0">
                <a:solidFill>
                  <a:schemeClr val="bg1"/>
                </a:solidFill>
                <a:latin typeface="Open Sauce Light"/>
              </a:endParaRPr>
            </a:p>
          </p:txBody>
        </p:sp>
        <p:sp>
          <p:nvSpPr>
            <p:cNvPr id="25" name="TextBox 19">
              <a:extLst>
                <a:ext uri="{FF2B5EF4-FFF2-40B4-BE49-F238E27FC236}">
                  <a16:creationId xmlns:a16="http://schemas.microsoft.com/office/drawing/2014/main" id="{BF52F319-4EE2-549B-AA0D-42C632ED63FE}"/>
                </a:ext>
              </a:extLst>
            </p:cNvPr>
            <p:cNvSpPr txBox="1"/>
            <p:nvPr/>
          </p:nvSpPr>
          <p:spPr>
            <a:xfrm>
              <a:off x="-11240386" y="2460632"/>
              <a:ext cx="8138134" cy="870752"/>
            </a:xfrm>
            <a:prstGeom prst="rect">
              <a:avLst/>
            </a:prstGeom>
          </p:spPr>
          <p:txBody>
            <a:bodyPr lIns="0" tIns="0" rIns="0" bIns="0" rtlCol="0" anchor="t">
              <a:spAutoFit/>
            </a:bodyPr>
            <a:lstStyle/>
            <a:p>
              <a:pPr>
                <a:lnSpc>
                  <a:spcPts val="2700"/>
                </a:lnSpc>
              </a:pPr>
              <a:r>
                <a:rPr lang="en-US" sz="1600" spc="72" dirty="0">
                  <a:solidFill>
                    <a:schemeClr val="bg1"/>
                  </a:solidFill>
                  <a:latin typeface="Open Sauce Light"/>
                </a:rPr>
                <a:t>[2] Prediction of Heart Disease Using Machine Learning Algorithms</a:t>
              </a:r>
            </a:p>
          </p:txBody>
        </p:sp>
        <p:sp>
          <p:nvSpPr>
            <p:cNvPr id="26" name="TextBox 19">
              <a:extLst>
                <a:ext uri="{FF2B5EF4-FFF2-40B4-BE49-F238E27FC236}">
                  <a16:creationId xmlns:a16="http://schemas.microsoft.com/office/drawing/2014/main" id="{91F37595-2623-3AFC-02CE-952698FAA6EB}"/>
                </a:ext>
              </a:extLst>
            </p:cNvPr>
            <p:cNvSpPr txBox="1"/>
            <p:nvPr/>
          </p:nvSpPr>
          <p:spPr>
            <a:xfrm>
              <a:off x="-11245493" y="3577022"/>
              <a:ext cx="8138134" cy="870752"/>
            </a:xfrm>
            <a:prstGeom prst="rect">
              <a:avLst/>
            </a:prstGeom>
          </p:spPr>
          <p:txBody>
            <a:bodyPr lIns="0" tIns="0" rIns="0" bIns="0" rtlCol="0" anchor="t">
              <a:spAutoFit/>
            </a:bodyPr>
            <a:lstStyle/>
            <a:p>
              <a:pPr>
                <a:lnSpc>
                  <a:spcPts val="2700"/>
                </a:lnSpc>
              </a:pPr>
              <a:r>
                <a:rPr lang="en-US" sz="1600" spc="72" dirty="0">
                  <a:solidFill>
                    <a:schemeClr val="bg1"/>
                  </a:solidFill>
                  <a:latin typeface="Open Sauce Light"/>
                </a:rPr>
                <a:t>[3] Machine Learning Techniques for Heart Disease Prediction</a:t>
              </a:r>
            </a:p>
          </p:txBody>
        </p:sp>
      </p:grpSp>
      <p:grpSp>
        <p:nvGrpSpPr>
          <p:cNvPr id="21" name="Group 21"/>
          <p:cNvGrpSpPr/>
          <p:nvPr/>
        </p:nvGrpSpPr>
        <p:grpSpPr>
          <a:xfrm>
            <a:off x="9740838" y="7194805"/>
            <a:ext cx="6103600" cy="2955666"/>
            <a:chOff x="0" y="87884"/>
            <a:chExt cx="8138133" cy="3940886"/>
          </a:xfrm>
        </p:grpSpPr>
        <p:sp>
          <p:nvSpPr>
            <p:cNvPr id="22" name="TextBox 22"/>
            <p:cNvSpPr txBox="1"/>
            <p:nvPr/>
          </p:nvSpPr>
          <p:spPr>
            <a:xfrm>
              <a:off x="0" y="841745"/>
              <a:ext cx="8138133" cy="3187025"/>
            </a:xfrm>
            <a:prstGeom prst="rect">
              <a:avLst/>
            </a:prstGeom>
          </p:spPr>
          <p:txBody>
            <a:bodyPr lIns="0" tIns="0" rIns="0" bIns="0" rtlCol="0" anchor="t">
              <a:spAutoFit/>
            </a:bodyPr>
            <a:lstStyle/>
            <a:p>
              <a:pPr>
                <a:lnSpc>
                  <a:spcPts val="2700"/>
                </a:lnSpc>
              </a:pPr>
              <a:r>
                <a:rPr lang="en-US" sz="1800" spc="72" dirty="0">
                  <a:solidFill>
                    <a:srgbClr val="000000"/>
                  </a:solidFill>
                  <a:latin typeface="Open Sauce Light"/>
                </a:rPr>
                <a:t>Lakshmana Rao proposed “Machine Learning Techniques for Heart Disease Prediction” in which the contributing elements for heart disease are more. So, it is difficult to distinguish heart disease. To find the seriousness of the heart disease among people different neural systems and data mining techniques are used.</a:t>
              </a:r>
            </a:p>
          </p:txBody>
        </p:sp>
        <p:sp>
          <p:nvSpPr>
            <p:cNvPr id="23" name="TextBox 23"/>
            <p:cNvSpPr txBox="1"/>
            <p:nvPr/>
          </p:nvSpPr>
          <p:spPr>
            <a:xfrm>
              <a:off x="0" y="87884"/>
              <a:ext cx="5243465" cy="521510"/>
            </a:xfrm>
            <a:prstGeom prst="rect">
              <a:avLst/>
            </a:prstGeom>
          </p:spPr>
          <p:txBody>
            <a:bodyPr lIns="0" tIns="0" rIns="0" bIns="0" rtlCol="0" anchor="t">
              <a:spAutoFit/>
            </a:bodyPr>
            <a:lstStyle/>
            <a:p>
              <a:pPr>
                <a:lnSpc>
                  <a:spcPts val="3250"/>
                </a:lnSpc>
              </a:pPr>
              <a:r>
                <a:rPr lang="en-US" sz="2499" spc="99" dirty="0">
                  <a:solidFill>
                    <a:srgbClr val="000000"/>
                  </a:solidFill>
                  <a:latin typeface="Open Sauce Light"/>
                </a:rPr>
                <a:t>Highlight [3]</a:t>
              </a:r>
            </a:p>
          </p:txBody>
        </p:sp>
      </p:grpSp>
    </p:spTree>
    <p:extLst>
      <p:ext uri="{BB962C8B-B14F-4D97-AF65-F5344CB8AC3E}">
        <p14:creationId xmlns:p14="http://schemas.microsoft.com/office/powerpoint/2010/main" val="5032314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TotalTime>
  <Words>3168</Words>
  <Application>Microsoft Office PowerPoint</Application>
  <PresentationFormat>Custom</PresentationFormat>
  <Paragraphs>258</Paragraphs>
  <Slides>35</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35</vt:i4>
      </vt:variant>
    </vt:vector>
  </HeadingPairs>
  <TitlesOfParts>
    <vt:vector size="50" baseType="lpstr">
      <vt:lpstr>Open Sauce Light Bold</vt:lpstr>
      <vt:lpstr>Aileron Regular Bold</vt:lpstr>
      <vt:lpstr>Now Bold</vt:lpstr>
      <vt:lpstr>Hind Guntur Light</vt:lpstr>
      <vt:lpstr>Calibri</vt:lpstr>
      <vt:lpstr>Glacial Indifference</vt:lpstr>
      <vt:lpstr>Hind Guntur Bold</vt:lpstr>
      <vt:lpstr>Glacial Indifference Bold</vt:lpstr>
      <vt:lpstr>Open Sauce Light</vt:lpstr>
      <vt:lpstr>Hind Guntur Medium</vt:lpstr>
      <vt:lpstr>Arial</vt:lpstr>
      <vt:lpstr>Now</vt:lpstr>
      <vt:lpstr>Aileron Regular</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Detection using Chest X-ray using Transfer Learning -by KANISHK SHARMA</dc:title>
  <dc:creator>Administrator</dc:creator>
  <cp:lastModifiedBy>Kanishk Sharma</cp:lastModifiedBy>
  <cp:revision>69</cp:revision>
  <dcterms:created xsi:type="dcterms:W3CDTF">2006-08-16T00:00:00Z</dcterms:created>
  <dcterms:modified xsi:type="dcterms:W3CDTF">2023-06-07T10:31:19Z</dcterms:modified>
  <dc:identifier>DAEOCHpKsvk</dc:identifier>
</cp:coreProperties>
</file>